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8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452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452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452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452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4303" y="134188"/>
            <a:ext cx="4939665" cy="1123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452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96669" y="1256030"/>
            <a:ext cx="9450705" cy="3261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2420" y="188213"/>
            <a:ext cx="635762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000000"/>
                </a:solidFill>
              </a:rPr>
              <a:t>ИНФОРМАЦИЯ</a:t>
            </a:r>
            <a:endParaRPr sz="4000"/>
          </a:p>
          <a:p>
            <a:pPr marL="12700" marR="5080" algn="ctr">
              <a:lnSpc>
                <a:spcPct val="100000"/>
              </a:lnSpc>
            </a:pPr>
            <a:r>
              <a:rPr sz="4000" dirty="0">
                <a:solidFill>
                  <a:srgbClr val="000000"/>
                </a:solidFill>
              </a:rPr>
              <a:t>об</a:t>
            </a:r>
            <a:r>
              <a:rPr sz="4000" spc="-70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организации</a:t>
            </a:r>
            <a:r>
              <a:rPr sz="4000" spc="-135" dirty="0">
                <a:solidFill>
                  <a:srgbClr val="000000"/>
                </a:solidFill>
              </a:rPr>
              <a:t> </a:t>
            </a:r>
            <a:r>
              <a:rPr sz="4000" spc="-25" dirty="0">
                <a:solidFill>
                  <a:srgbClr val="000000"/>
                </a:solidFill>
              </a:rPr>
              <a:t>проведения </a:t>
            </a:r>
            <a:r>
              <a:rPr sz="4000" spc="-40" dirty="0">
                <a:solidFill>
                  <a:srgbClr val="000000"/>
                </a:solidFill>
              </a:rPr>
              <a:t>государственной</a:t>
            </a:r>
            <a:r>
              <a:rPr sz="4000" spc="-120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итоговой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320544" y="2017522"/>
            <a:ext cx="7412355" cy="3077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latin typeface="Times New Roman"/>
                <a:cs typeface="Times New Roman"/>
              </a:rPr>
              <a:t>аттестации</a:t>
            </a:r>
            <a:r>
              <a:rPr sz="4000" b="1" spc="-15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по</a:t>
            </a:r>
            <a:r>
              <a:rPr sz="4000" b="1" spc="-155" dirty="0">
                <a:latin typeface="Times New Roman"/>
                <a:cs typeface="Times New Roman"/>
              </a:rPr>
              <a:t> </a:t>
            </a:r>
            <a:r>
              <a:rPr sz="4000" b="1" spc="-40" dirty="0">
                <a:latin typeface="Times New Roman"/>
                <a:cs typeface="Times New Roman"/>
              </a:rPr>
              <a:t>образовательным </a:t>
            </a:r>
            <a:r>
              <a:rPr sz="4000" b="1" spc="-10" dirty="0">
                <a:latin typeface="Times New Roman"/>
                <a:cs typeface="Times New Roman"/>
              </a:rPr>
              <a:t>программам</a:t>
            </a:r>
            <a:r>
              <a:rPr sz="4000" b="1" spc="-175" dirty="0">
                <a:latin typeface="Times New Roman"/>
                <a:cs typeface="Times New Roman"/>
              </a:rPr>
              <a:t> </a:t>
            </a:r>
            <a:r>
              <a:rPr sz="4000" b="1" spc="-45" dirty="0">
                <a:latin typeface="Times New Roman"/>
                <a:cs typeface="Times New Roman"/>
              </a:rPr>
              <a:t>основного</a:t>
            </a:r>
            <a:r>
              <a:rPr sz="4000" b="1" spc="-204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общего </a:t>
            </a:r>
            <a:r>
              <a:rPr sz="4000" b="1" spc="-30" dirty="0">
                <a:latin typeface="Times New Roman"/>
                <a:cs typeface="Times New Roman"/>
              </a:rPr>
              <a:t>образования</a:t>
            </a:r>
            <a:r>
              <a:rPr sz="4000" b="1" spc="-12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в</a:t>
            </a:r>
            <a:r>
              <a:rPr sz="4000" b="1" spc="-6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202</a:t>
            </a:r>
            <a:r>
              <a:rPr lang="en-US" sz="4000" b="1" dirty="0">
                <a:latin typeface="Times New Roman"/>
                <a:cs typeface="Times New Roman"/>
              </a:rPr>
              <a:t>6</a:t>
            </a:r>
            <a:r>
              <a:rPr sz="4000" b="1" spc="-80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году</a:t>
            </a:r>
            <a:endParaRPr sz="4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spc="-35" dirty="0">
                <a:latin typeface="Times New Roman"/>
                <a:cs typeface="Times New Roman"/>
              </a:rPr>
              <a:t>(ГИА-</a:t>
            </a:r>
            <a:r>
              <a:rPr sz="4000" b="1" spc="-25" dirty="0">
                <a:latin typeface="Times New Roman"/>
                <a:cs typeface="Times New Roman"/>
              </a:rPr>
              <a:t>9)</a:t>
            </a:r>
            <a:endParaRPr sz="4000" dirty="0">
              <a:latin typeface="Times New Roman"/>
              <a:cs typeface="Times New Roman"/>
            </a:endParaRPr>
          </a:p>
          <a:p>
            <a:pPr marL="447675" algn="ctr">
              <a:lnSpc>
                <a:spcPct val="100000"/>
              </a:lnSpc>
              <a:spcBef>
                <a:spcPts val="1950"/>
              </a:spcBef>
            </a:pPr>
            <a:r>
              <a:rPr sz="2400" b="1" spc="-10" dirty="0">
                <a:latin typeface="Times New Roman"/>
                <a:cs typeface="Times New Roman"/>
              </a:rPr>
              <a:t>Москва,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2015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24000" y="4649723"/>
            <a:ext cx="9144000" cy="2208530"/>
            <a:chOff x="1524000" y="4649723"/>
            <a:chExt cx="9144000" cy="22085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1740" y="4649723"/>
              <a:ext cx="4366260" cy="22082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0" y="4649723"/>
              <a:ext cx="4751832" cy="22082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2317" y="1859661"/>
            <a:ext cx="9576435" cy="2472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7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случае</a:t>
            </a:r>
            <a:r>
              <a:rPr sz="3000" spc="8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если</a:t>
            </a:r>
            <a:r>
              <a:rPr sz="3000" spc="9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участник</a:t>
            </a:r>
            <a:r>
              <a:rPr sz="3000" spc="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итогового</a:t>
            </a:r>
            <a:r>
              <a:rPr sz="3000" spc="6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собеседования</a:t>
            </a:r>
            <a:r>
              <a:rPr sz="3000" spc="80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по </a:t>
            </a:r>
            <a:r>
              <a:rPr sz="3000" dirty="0">
                <a:latin typeface="Times New Roman"/>
                <a:cs typeface="Times New Roman"/>
              </a:rPr>
              <a:t>состоянию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здоровья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или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другим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объективным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причинам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3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может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завершить</a:t>
            </a:r>
            <a:r>
              <a:rPr sz="3000" spc="3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итоговое</a:t>
            </a:r>
            <a:r>
              <a:rPr sz="3000" spc="3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собеседование,</a:t>
            </a:r>
            <a:r>
              <a:rPr sz="3000" spc="3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он</a:t>
            </a:r>
            <a:r>
              <a:rPr sz="3000" spc="3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может </a:t>
            </a:r>
            <a:r>
              <a:rPr sz="3000" dirty="0">
                <a:latin typeface="Times New Roman"/>
                <a:cs typeface="Times New Roman"/>
              </a:rPr>
              <a:t>покинуть</a:t>
            </a:r>
            <a:r>
              <a:rPr sz="3000" spc="560" dirty="0">
                <a:latin typeface="Times New Roman"/>
                <a:cs typeface="Times New Roman"/>
              </a:rPr>
              <a:t>     </a:t>
            </a:r>
            <a:r>
              <a:rPr sz="3000" dirty="0">
                <a:latin typeface="Times New Roman"/>
                <a:cs typeface="Times New Roman"/>
              </a:rPr>
              <a:t>аудиторию</a:t>
            </a:r>
            <a:r>
              <a:rPr sz="3000" spc="555" dirty="0">
                <a:latin typeface="Times New Roman"/>
                <a:cs typeface="Times New Roman"/>
              </a:rPr>
              <a:t>    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550" dirty="0">
                <a:latin typeface="Times New Roman"/>
                <a:cs typeface="Times New Roman"/>
              </a:rPr>
              <a:t>     </a:t>
            </a:r>
            <a:r>
              <a:rPr sz="3000" spc="-40" dirty="0">
                <a:latin typeface="Times New Roman"/>
                <a:cs typeface="Times New Roman"/>
              </a:rPr>
              <a:t>итогового </a:t>
            </a:r>
            <a:r>
              <a:rPr sz="3000" spc="-10" dirty="0">
                <a:latin typeface="Times New Roman"/>
                <a:cs typeface="Times New Roman"/>
              </a:rPr>
              <a:t>собеседования.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12235" y="35051"/>
            <a:ext cx="5518785" cy="1548765"/>
            <a:chOff x="3412235" y="35051"/>
            <a:chExt cx="5518785" cy="15487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2235" y="35051"/>
              <a:ext cx="5518404" cy="9997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6491" y="583692"/>
              <a:ext cx="4469892" cy="99974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8480" marR="5080" indent="-52578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6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5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8045" y="1049782"/>
            <a:ext cx="10208895" cy="539432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6235" indent="-343535" algn="just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356235" algn="l"/>
              </a:tabLst>
            </a:pPr>
            <a:r>
              <a:rPr sz="3000" b="1" spc="-45" dirty="0">
                <a:latin typeface="Times New Roman"/>
                <a:cs typeface="Times New Roman"/>
              </a:rPr>
              <a:t>Результатом</a:t>
            </a:r>
            <a:r>
              <a:rPr sz="3000" b="1" spc="29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итогового</a:t>
            </a:r>
            <a:r>
              <a:rPr sz="3000" spc="3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собеседования</a:t>
            </a:r>
            <a:r>
              <a:rPr sz="3000" spc="3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33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русскому</a:t>
            </a:r>
            <a:r>
              <a:rPr sz="3000" spc="34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языку</a:t>
            </a:r>
            <a:endParaRPr sz="30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  <a:spcBef>
                <a:spcPts val="300"/>
              </a:spcBef>
            </a:pPr>
            <a:r>
              <a:rPr sz="3000" b="1" dirty="0">
                <a:latin typeface="Times New Roman"/>
                <a:cs typeface="Times New Roman"/>
              </a:rPr>
              <a:t>является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«зачёт»</a:t>
            </a:r>
            <a:r>
              <a:rPr sz="3000" b="1" spc="-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или</a:t>
            </a:r>
            <a:r>
              <a:rPr sz="3000" b="1" spc="-1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«незачёт»</a:t>
            </a:r>
            <a:r>
              <a:rPr sz="3000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6235" indent="-343535" algn="just">
              <a:lnSpc>
                <a:spcPct val="100000"/>
              </a:lnSpc>
              <a:buFont typeface="Arial MT"/>
              <a:buChar char="•"/>
              <a:tabLst>
                <a:tab pos="356235" algn="l"/>
              </a:tabLst>
            </a:pPr>
            <a:r>
              <a:rPr sz="3000" spc="-10" dirty="0">
                <a:latin typeface="Times New Roman"/>
                <a:cs typeface="Times New Roman"/>
              </a:rPr>
              <a:t>Экзаменуемый</a:t>
            </a:r>
            <a:r>
              <a:rPr sz="3000" dirty="0">
                <a:latin typeface="Times New Roman"/>
                <a:cs typeface="Times New Roman"/>
              </a:rPr>
              <a:t> получает</a:t>
            </a:r>
            <a:r>
              <a:rPr sz="3000" spc="-10" dirty="0">
                <a:latin typeface="Times New Roman"/>
                <a:cs typeface="Times New Roman"/>
              </a:rPr>
              <a:t> зачёт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случае,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если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выполнение</a:t>
            </a:r>
            <a:endParaRPr sz="30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  <a:spcBef>
                <a:spcPts val="254"/>
              </a:spcBef>
            </a:pPr>
            <a:r>
              <a:rPr sz="3000" dirty="0">
                <a:latin typeface="Times New Roman"/>
                <a:cs typeface="Times New Roman"/>
              </a:rPr>
              <a:t>работы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он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набрал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10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или</a:t>
            </a:r>
            <a:r>
              <a:rPr sz="3000" spc="-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более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баллов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из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20</a:t>
            </a:r>
            <a:r>
              <a:rPr sz="3000" spc="-25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6235" indent="-343535" algn="just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Для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spc="-35" dirty="0">
                <a:latin typeface="Times New Roman"/>
                <a:cs typeface="Times New Roman"/>
              </a:rPr>
              <a:t>участников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ОВЗ</a:t>
            </a:r>
            <a:r>
              <a:rPr sz="3000" spc="-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прошлом</a:t>
            </a:r>
            <a:r>
              <a:rPr sz="3000" spc="-80" dirty="0">
                <a:latin typeface="Times New Roman"/>
                <a:cs typeface="Times New Roman"/>
              </a:rPr>
              <a:t> </a:t>
            </a:r>
            <a:r>
              <a:rPr sz="3000" spc="-60" dirty="0">
                <a:latin typeface="Times New Roman"/>
                <a:cs typeface="Times New Roman"/>
              </a:rPr>
              <a:t>году</a:t>
            </a:r>
            <a:r>
              <a:rPr sz="3000" spc="-11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5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баллов</a:t>
            </a:r>
            <a:endParaRPr sz="3000">
              <a:latin typeface="Times New Roman"/>
              <a:cs typeface="Times New Roman"/>
            </a:endParaRPr>
          </a:p>
          <a:p>
            <a:pPr marL="356235" indent="-343535" algn="just">
              <a:lnSpc>
                <a:spcPct val="100000"/>
              </a:lnSpc>
              <a:buFont typeface="Arial MT"/>
              <a:buChar char="•"/>
              <a:tabLst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4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случае</a:t>
            </a:r>
            <a:r>
              <a:rPr sz="3000" spc="4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получения</a:t>
            </a:r>
            <a:r>
              <a:rPr sz="3000" spc="47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неудовлетворительного</a:t>
            </a:r>
            <a:r>
              <a:rPr sz="3000" spc="465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результата</a:t>
            </a:r>
            <a:endParaRPr sz="3000">
              <a:latin typeface="Times New Roman"/>
              <a:cs typeface="Times New Roman"/>
            </a:endParaRPr>
          </a:p>
          <a:p>
            <a:pPr marL="355600" marR="5080" algn="just">
              <a:lnSpc>
                <a:spcPct val="107000"/>
              </a:lnSpc>
              <a:spcBef>
                <a:spcPts val="5"/>
              </a:spcBef>
            </a:pPr>
            <a:r>
              <a:rPr sz="3000" dirty="0">
                <a:latin typeface="Times New Roman"/>
                <a:cs typeface="Times New Roman"/>
              </a:rPr>
              <a:t>(«незачет»)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итоговое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собеседование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обучающиеся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вправе </a:t>
            </a:r>
            <a:r>
              <a:rPr sz="3000" dirty="0">
                <a:latin typeface="Times New Roman"/>
                <a:cs typeface="Times New Roman"/>
              </a:rPr>
              <a:t>пересдать</a:t>
            </a:r>
            <a:r>
              <a:rPr sz="3000" spc="11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итоговое</a:t>
            </a:r>
            <a:r>
              <a:rPr sz="3000" spc="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собеседование</a:t>
            </a:r>
            <a:r>
              <a:rPr sz="3000" spc="11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текущем</a:t>
            </a:r>
            <a:r>
              <a:rPr sz="3000" spc="1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учебном</a:t>
            </a:r>
            <a:r>
              <a:rPr sz="3000" spc="95" dirty="0">
                <a:latin typeface="Times New Roman"/>
                <a:cs typeface="Times New Roman"/>
              </a:rPr>
              <a:t> </a:t>
            </a:r>
            <a:r>
              <a:rPr sz="3000" spc="-80" dirty="0">
                <a:latin typeface="Times New Roman"/>
                <a:cs typeface="Times New Roman"/>
              </a:rPr>
              <a:t>году, </a:t>
            </a:r>
            <a:r>
              <a:rPr sz="3000" dirty="0">
                <a:latin typeface="Times New Roman"/>
                <a:cs typeface="Times New Roman"/>
              </a:rPr>
              <a:t>но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более</a:t>
            </a:r>
            <a:r>
              <a:rPr sz="3000" spc="6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двух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раз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6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только</a:t>
            </a:r>
            <a:r>
              <a:rPr sz="3000" spc="6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дополнительные</a:t>
            </a:r>
            <a:r>
              <a:rPr sz="3000" spc="68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сроки, </a:t>
            </a:r>
            <a:r>
              <a:rPr sz="3000" dirty="0">
                <a:latin typeface="Times New Roman"/>
                <a:cs typeface="Times New Roman"/>
              </a:rPr>
              <a:t>предусмотренные</a:t>
            </a:r>
            <a:r>
              <a:rPr sz="3000" spc="41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расписанием</a:t>
            </a:r>
            <a:r>
              <a:rPr sz="3000" spc="41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415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итогового собеседования.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67839" y="163068"/>
            <a:ext cx="9514840" cy="1000125"/>
            <a:chOff x="1767839" y="163068"/>
            <a:chExt cx="9514840" cy="10001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7839" y="163068"/>
              <a:ext cx="2595372" cy="9997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74947" y="163068"/>
              <a:ext cx="4233672" cy="9997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0355" y="163068"/>
              <a:ext cx="3861815" cy="99974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51430" y="263093"/>
            <a:ext cx="89363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Итоговое</a:t>
            </a:r>
            <a:r>
              <a:rPr spc="-130" dirty="0"/>
              <a:t> </a:t>
            </a:r>
            <a:r>
              <a:rPr spc="-10" dirty="0"/>
              <a:t>собеседование</a:t>
            </a:r>
            <a:r>
              <a:rPr spc="-70" dirty="0"/>
              <a:t> </a:t>
            </a:r>
            <a:r>
              <a:rPr dirty="0"/>
              <a:t>по</a:t>
            </a:r>
            <a:r>
              <a:rPr spc="-145" dirty="0"/>
              <a:t> </a:t>
            </a:r>
            <a:r>
              <a:rPr spc="-25" dirty="0"/>
              <a:t>русскому</a:t>
            </a:r>
            <a:r>
              <a:rPr spc="-16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3213" y="1026134"/>
            <a:ext cx="10511155" cy="5057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330" marR="5080" indent="-341630" algn="just">
              <a:lnSpc>
                <a:spcPct val="107000"/>
              </a:lnSpc>
              <a:spcBef>
                <a:spcPts val="9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Times New Roman"/>
                <a:cs typeface="Times New Roman"/>
              </a:rPr>
              <a:t>Повторно</a:t>
            </a:r>
            <a:r>
              <a:rPr sz="2800" b="1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допускаются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итоговому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собеседованию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русскому 	</a:t>
            </a:r>
            <a:r>
              <a:rPr sz="2800" dirty="0">
                <a:latin typeface="Times New Roman"/>
                <a:cs typeface="Times New Roman"/>
              </a:rPr>
              <a:t>языку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5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дополнительные</a:t>
            </a:r>
            <a:r>
              <a:rPr sz="2800" spc="5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сроки</a:t>
            </a:r>
            <a:r>
              <a:rPr sz="2800" spc="5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текущем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учебном</a:t>
            </a:r>
            <a:r>
              <a:rPr sz="2800" spc="520" dirty="0">
                <a:latin typeface="Times New Roman"/>
                <a:cs typeface="Times New Roman"/>
              </a:rPr>
              <a:t>  </a:t>
            </a:r>
            <a:r>
              <a:rPr sz="2800" spc="-20" dirty="0">
                <a:latin typeface="Times New Roman"/>
                <a:cs typeface="Times New Roman"/>
              </a:rPr>
              <a:t>году 	</a:t>
            </a:r>
            <a:r>
              <a:rPr sz="2800" spc="-10" dirty="0">
                <a:latin typeface="Times New Roman"/>
                <a:cs typeface="Times New Roman"/>
              </a:rPr>
              <a:t>обучающиеся:</a:t>
            </a:r>
            <a:endParaRPr sz="2800">
              <a:latin typeface="Times New Roman"/>
              <a:cs typeface="Times New Roman"/>
            </a:endParaRPr>
          </a:p>
          <a:p>
            <a:pPr marL="1354455" marR="5080" lvl="1" indent="-341630" algn="just">
              <a:lnSpc>
                <a:spcPct val="107100"/>
              </a:lnSpc>
              <a:spcBef>
                <a:spcPts val="195"/>
              </a:spcBef>
              <a:buFont typeface="Arial MT"/>
              <a:buChar char="•"/>
              <a:tabLst>
                <a:tab pos="1355725" algn="l"/>
              </a:tabLst>
            </a:pPr>
            <a:r>
              <a:rPr sz="2800" dirty="0">
                <a:latin typeface="Times New Roman"/>
                <a:cs typeface="Times New Roman"/>
              </a:rPr>
              <a:t>получившие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итоговому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собеседованию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29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русскому 	</a:t>
            </a:r>
            <a:r>
              <a:rPr sz="2800" dirty="0">
                <a:latin typeface="Times New Roman"/>
                <a:cs typeface="Times New Roman"/>
              </a:rPr>
              <a:t>языку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неудовлетворительный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результат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(«незачет»);</a:t>
            </a:r>
            <a:endParaRPr sz="2800">
              <a:latin typeface="Times New Roman"/>
              <a:cs typeface="Times New Roman"/>
            </a:endParaRPr>
          </a:p>
          <a:p>
            <a:pPr marL="1354455" marR="10160" lvl="1" indent="-341630" algn="just">
              <a:lnSpc>
                <a:spcPct val="103400"/>
              </a:lnSpc>
              <a:spcBef>
                <a:spcPts val="235"/>
              </a:spcBef>
              <a:buFont typeface="Arial MT"/>
              <a:buChar char="•"/>
              <a:tabLst>
                <a:tab pos="1355725" algn="l"/>
              </a:tabLst>
            </a:pP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явившиеся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итоговое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собеседование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русскому 	</a:t>
            </a:r>
            <a:r>
              <a:rPr sz="2800" dirty="0">
                <a:latin typeface="Times New Roman"/>
                <a:cs typeface="Times New Roman"/>
              </a:rPr>
              <a:t>языку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уважительным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причинам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(болезнь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spc="-20" dirty="0">
                <a:latin typeface="Times New Roman"/>
                <a:cs typeface="Times New Roman"/>
              </a:rPr>
              <a:t>иные 	</a:t>
            </a:r>
            <a:r>
              <a:rPr sz="2800" spc="-30" dirty="0">
                <a:latin typeface="Times New Roman"/>
                <a:cs typeface="Times New Roman"/>
              </a:rPr>
              <a:t>обстоятельства),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подтвержденным </a:t>
            </a:r>
            <a:r>
              <a:rPr sz="2800" spc="-10" dirty="0">
                <a:latin typeface="Times New Roman"/>
                <a:cs typeface="Times New Roman"/>
              </a:rPr>
              <a:t>документально;</a:t>
            </a:r>
            <a:endParaRPr sz="2800">
              <a:latin typeface="Times New Roman"/>
              <a:cs typeface="Times New Roman"/>
            </a:endParaRPr>
          </a:p>
          <a:p>
            <a:pPr marL="1354455" marR="7620" lvl="1" indent="-341630" algn="just">
              <a:lnSpc>
                <a:spcPct val="107000"/>
              </a:lnSpc>
              <a:spcBef>
                <a:spcPts val="5"/>
              </a:spcBef>
              <a:buFont typeface="Arial MT"/>
              <a:buChar char="•"/>
              <a:tabLst>
                <a:tab pos="1355725" algn="l"/>
              </a:tabLst>
            </a:pP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4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завершившие</a:t>
            </a:r>
            <a:r>
              <a:rPr sz="2800" spc="4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итоговое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собеседование</a:t>
            </a:r>
            <a:r>
              <a:rPr sz="2800" spc="4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русскому 	</a:t>
            </a:r>
            <a:r>
              <a:rPr sz="2800" dirty="0">
                <a:latin typeface="Times New Roman"/>
                <a:cs typeface="Times New Roman"/>
              </a:rPr>
              <a:t>языку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уважительным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причинам</a:t>
            </a:r>
            <a:r>
              <a:rPr sz="2800" spc="229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(болезнь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spc="-20" dirty="0">
                <a:latin typeface="Times New Roman"/>
                <a:cs typeface="Times New Roman"/>
              </a:rPr>
              <a:t>иные 	</a:t>
            </a:r>
            <a:r>
              <a:rPr sz="2800" spc="-30" dirty="0">
                <a:latin typeface="Times New Roman"/>
                <a:cs typeface="Times New Roman"/>
              </a:rPr>
              <a:t>обстоятельства),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подтвержденным </a:t>
            </a:r>
            <a:r>
              <a:rPr sz="2800" spc="-10" dirty="0">
                <a:latin typeface="Times New Roman"/>
                <a:cs typeface="Times New Roman"/>
              </a:rPr>
              <a:t>документально.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93008" y="0"/>
            <a:ext cx="5520055" cy="1376680"/>
            <a:chOff x="3493008" y="0"/>
            <a:chExt cx="5520055" cy="13766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3008" y="0"/>
              <a:ext cx="5519928" cy="8275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17264" y="374904"/>
              <a:ext cx="4469892" cy="100126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76217" y="-15113"/>
            <a:ext cx="49403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6575" marR="5080" indent="-52451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5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0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6163" y="482853"/>
            <a:ext cx="1029398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37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включает</a:t>
            </a:r>
            <a:r>
              <a:rPr sz="3000" spc="36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37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себя</a:t>
            </a:r>
            <a:r>
              <a:rPr sz="3000" spc="36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4</a:t>
            </a:r>
            <a:r>
              <a:rPr sz="3000" spc="37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обязательных</a:t>
            </a:r>
            <a:r>
              <a:rPr sz="3000" b="1" spc="37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экзамена:</a:t>
            </a:r>
            <a:r>
              <a:rPr sz="3000" b="1" spc="370" dirty="0">
                <a:latin typeface="Times New Roman"/>
                <a:cs typeface="Times New Roman"/>
              </a:rPr>
              <a:t>  </a:t>
            </a:r>
            <a:r>
              <a:rPr sz="3000" b="1" spc="-25" dirty="0">
                <a:latin typeface="Times New Roman"/>
                <a:cs typeface="Times New Roman"/>
              </a:rPr>
              <a:t>по </a:t>
            </a:r>
            <a:r>
              <a:rPr sz="3000" b="1" dirty="0">
                <a:latin typeface="Times New Roman"/>
                <a:cs typeface="Times New Roman"/>
              </a:rPr>
              <a:t>русскому</a:t>
            </a:r>
            <a:r>
              <a:rPr sz="3000" b="1" spc="114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языку</a:t>
            </a:r>
            <a:r>
              <a:rPr sz="3000" b="1" spc="114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и</a:t>
            </a:r>
            <a:r>
              <a:rPr sz="3000" b="1" spc="125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математике,</a:t>
            </a:r>
            <a:r>
              <a:rPr sz="3000" b="1" spc="114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а</a:t>
            </a:r>
            <a:r>
              <a:rPr sz="3000" b="1" spc="135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также</a:t>
            </a:r>
            <a:r>
              <a:rPr sz="3000" b="1" spc="12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экзамены</a:t>
            </a:r>
            <a:r>
              <a:rPr sz="3000" b="1" spc="125" dirty="0">
                <a:latin typeface="Times New Roman"/>
                <a:cs typeface="Times New Roman"/>
              </a:rPr>
              <a:t>  </a:t>
            </a:r>
            <a:r>
              <a:rPr sz="3000" b="1" spc="-25" dirty="0">
                <a:latin typeface="Times New Roman"/>
                <a:cs typeface="Times New Roman"/>
              </a:rPr>
              <a:t>по </a:t>
            </a:r>
            <a:r>
              <a:rPr sz="3000" b="1" dirty="0">
                <a:latin typeface="Times New Roman"/>
                <a:cs typeface="Times New Roman"/>
              </a:rPr>
              <a:t>выбору</a:t>
            </a:r>
            <a:r>
              <a:rPr sz="3000" b="1" spc="-114" dirty="0">
                <a:latin typeface="Times New Roman"/>
                <a:cs typeface="Times New Roman"/>
              </a:rPr>
              <a:t> </a:t>
            </a:r>
            <a:r>
              <a:rPr sz="3000" b="1" spc="-30" dirty="0">
                <a:latin typeface="Times New Roman"/>
                <a:cs typeface="Times New Roman"/>
              </a:rPr>
              <a:t>обучающегося </a:t>
            </a:r>
            <a:r>
              <a:rPr sz="3000" b="1" dirty="0">
                <a:latin typeface="Times New Roman"/>
                <a:cs typeface="Times New Roman"/>
              </a:rPr>
              <a:t>по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двум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учебным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предметам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из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9064" y="1855089"/>
            <a:ext cx="48748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8100" algn="l"/>
                <a:tab pos="3071495" algn="l"/>
              </a:tabLst>
            </a:pPr>
            <a:r>
              <a:rPr sz="3000" spc="-10" dirty="0">
                <a:latin typeface="Times New Roman"/>
                <a:cs typeface="Times New Roman"/>
              </a:rPr>
              <a:t>числа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учебных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предметов: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9064" y="1855089"/>
            <a:ext cx="99479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29225">
              <a:lnSpc>
                <a:spcPct val="100000"/>
              </a:lnSpc>
              <a:spcBef>
                <a:spcPts val="100"/>
              </a:spcBef>
              <a:tabLst>
                <a:tab pos="2611120" algn="l"/>
                <a:tab pos="5072380" algn="l"/>
                <a:tab pos="6860540" algn="l"/>
                <a:tab pos="7171690" algn="l"/>
                <a:tab pos="8339455" algn="l"/>
              </a:tabLst>
            </a:pPr>
            <a:r>
              <a:rPr sz="3000" spc="-10" dirty="0">
                <a:latin typeface="Times New Roman"/>
                <a:cs typeface="Times New Roman"/>
              </a:rPr>
              <a:t>физика,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химия,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биология, литература,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география,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история,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обществознание,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66163" y="2768930"/>
            <a:ext cx="10294620" cy="3699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Times New Roman"/>
                <a:cs typeface="Times New Roman"/>
              </a:rPr>
              <a:t>иностранные</a:t>
            </a:r>
            <a:r>
              <a:rPr sz="3000" spc="3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языки</a:t>
            </a:r>
            <a:r>
              <a:rPr sz="3000" spc="3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(английский,</a:t>
            </a:r>
            <a:r>
              <a:rPr sz="3000" spc="2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французский,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немецкий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и </a:t>
            </a:r>
            <a:r>
              <a:rPr sz="3000" dirty="0">
                <a:latin typeface="Times New Roman"/>
                <a:cs typeface="Times New Roman"/>
              </a:rPr>
              <a:t>испанский</a:t>
            </a:r>
            <a:r>
              <a:rPr sz="3000" spc="47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языки),</a:t>
            </a:r>
            <a:r>
              <a:rPr sz="3000" spc="48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информатика</a:t>
            </a:r>
            <a:r>
              <a:rPr sz="3000" spc="47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475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информационно- </a:t>
            </a:r>
            <a:r>
              <a:rPr sz="3000" spc="-40" dirty="0">
                <a:latin typeface="Times New Roman"/>
                <a:cs typeface="Times New Roman"/>
              </a:rPr>
              <a:t>коммуникационные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технологии</a:t>
            </a:r>
            <a:r>
              <a:rPr sz="3000" spc="-14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(ИКТ).</a:t>
            </a:r>
            <a:endParaRPr sz="3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Выбранные</a:t>
            </a:r>
            <a:r>
              <a:rPr sz="3000" spc="30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обучающимся</a:t>
            </a:r>
            <a:r>
              <a:rPr sz="3000" spc="30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учебные</a:t>
            </a:r>
            <a:r>
              <a:rPr sz="3000" spc="30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предметы,</a:t>
            </a:r>
            <a:r>
              <a:rPr sz="3000" spc="310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форма </a:t>
            </a:r>
            <a:r>
              <a:rPr sz="3000" dirty="0">
                <a:latin typeface="Times New Roman"/>
                <a:cs typeface="Times New Roman"/>
              </a:rPr>
              <a:t>(формы)</a:t>
            </a:r>
            <a:r>
              <a:rPr sz="3000" spc="1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указываются</a:t>
            </a:r>
            <a:r>
              <a:rPr sz="3000" spc="1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им</a:t>
            </a:r>
            <a:r>
              <a:rPr sz="3000" spc="1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заявлении,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которое</a:t>
            </a:r>
            <a:r>
              <a:rPr sz="3000" spc="130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он </a:t>
            </a:r>
            <a:r>
              <a:rPr sz="3000" dirty="0">
                <a:latin typeface="Times New Roman"/>
                <a:cs typeface="Times New Roman"/>
              </a:rPr>
              <a:t>подает</a:t>
            </a:r>
            <a:r>
              <a:rPr sz="3000" spc="6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6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образовательную</a:t>
            </a:r>
            <a:r>
              <a:rPr sz="3000" spc="62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организацию</a:t>
            </a:r>
            <a:r>
              <a:rPr sz="3000" spc="61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до</a:t>
            </a:r>
            <a:r>
              <a:rPr sz="3000" b="1" spc="615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1</a:t>
            </a:r>
            <a:r>
              <a:rPr sz="3000" b="1" spc="610" dirty="0">
                <a:latin typeface="Times New Roman"/>
                <a:cs typeface="Times New Roman"/>
              </a:rPr>
              <a:t>  </a:t>
            </a:r>
            <a:r>
              <a:rPr sz="3000" b="1" spc="-10" dirty="0">
                <a:latin typeface="Times New Roman"/>
                <a:cs typeface="Times New Roman"/>
              </a:rPr>
              <a:t>марта включительно.</a:t>
            </a:r>
            <a:endParaRPr sz="3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0054" y="842263"/>
            <a:ext cx="10053955" cy="5695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3100" dirty="0">
                <a:latin typeface="Times New Roman"/>
                <a:cs typeface="Times New Roman"/>
              </a:rPr>
              <a:t>ГИА</a:t>
            </a:r>
            <a:r>
              <a:rPr sz="3100" spc="-13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проводится:</a:t>
            </a:r>
            <a:endParaRPr sz="31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</a:pPr>
            <a:r>
              <a:rPr sz="3100" dirty="0">
                <a:latin typeface="Times New Roman"/>
                <a:cs typeface="Times New Roman"/>
              </a:rPr>
              <a:t>а)</a:t>
            </a:r>
            <a:r>
              <a:rPr sz="3100" spc="160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в</a:t>
            </a:r>
            <a:r>
              <a:rPr sz="3100" b="1" spc="160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форме</a:t>
            </a:r>
            <a:r>
              <a:rPr sz="3100" b="1" spc="155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основного</a:t>
            </a:r>
            <a:r>
              <a:rPr sz="3100" b="1" spc="145" dirty="0">
                <a:latin typeface="Times New Roman"/>
                <a:cs typeface="Times New Roman"/>
              </a:rPr>
              <a:t> </a:t>
            </a:r>
            <a:r>
              <a:rPr sz="3100" b="1" spc="-35" dirty="0">
                <a:latin typeface="Times New Roman"/>
                <a:cs typeface="Times New Roman"/>
              </a:rPr>
              <a:t>государственного</a:t>
            </a:r>
            <a:r>
              <a:rPr sz="3100" b="1" spc="155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экзамена</a:t>
            </a:r>
            <a:r>
              <a:rPr sz="3100" b="1" spc="160" dirty="0">
                <a:latin typeface="Times New Roman"/>
                <a:cs typeface="Times New Roman"/>
              </a:rPr>
              <a:t> </a:t>
            </a:r>
            <a:r>
              <a:rPr sz="3100" b="1" spc="-10" dirty="0">
                <a:latin typeface="Times New Roman"/>
                <a:cs typeface="Times New Roman"/>
              </a:rPr>
              <a:t>(ОГЭ) </a:t>
            </a:r>
            <a:r>
              <a:rPr sz="3100" dirty="0">
                <a:latin typeface="Times New Roman"/>
                <a:cs typeface="Times New Roman"/>
              </a:rPr>
              <a:t>с</a:t>
            </a:r>
            <a:r>
              <a:rPr sz="3100" spc="730" dirty="0">
                <a:latin typeface="Times New Roman"/>
                <a:cs typeface="Times New Roman"/>
              </a:rPr>
              <a:t>    </a:t>
            </a:r>
            <a:r>
              <a:rPr sz="3100" dirty="0">
                <a:latin typeface="Times New Roman"/>
                <a:cs typeface="Times New Roman"/>
              </a:rPr>
              <a:t>использованием</a:t>
            </a:r>
            <a:r>
              <a:rPr sz="3100" spc="720" dirty="0">
                <a:latin typeface="Times New Roman"/>
                <a:cs typeface="Times New Roman"/>
              </a:rPr>
              <a:t>    </a:t>
            </a:r>
            <a:r>
              <a:rPr sz="3100" dirty="0">
                <a:latin typeface="Times New Roman"/>
                <a:cs typeface="Times New Roman"/>
              </a:rPr>
              <a:t>контрольных</a:t>
            </a:r>
            <a:r>
              <a:rPr sz="3100" spc="730" dirty="0">
                <a:latin typeface="Times New Roman"/>
                <a:cs typeface="Times New Roman"/>
              </a:rPr>
              <a:t>    </a:t>
            </a:r>
            <a:r>
              <a:rPr sz="3100" spc="-10" dirty="0">
                <a:latin typeface="Times New Roman"/>
                <a:cs typeface="Times New Roman"/>
              </a:rPr>
              <a:t>измерительных </a:t>
            </a:r>
            <a:r>
              <a:rPr sz="3100" dirty="0">
                <a:latin typeface="Times New Roman"/>
                <a:cs typeface="Times New Roman"/>
              </a:rPr>
              <a:t>материалов,</a:t>
            </a:r>
            <a:r>
              <a:rPr sz="3100" spc="114" dirty="0">
                <a:latin typeface="Times New Roman"/>
                <a:cs typeface="Times New Roman"/>
              </a:rPr>
              <a:t>  </a:t>
            </a:r>
            <a:r>
              <a:rPr sz="3100" dirty="0">
                <a:latin typeface="Times New Roman"/>
                <a:cs typeface="Times New Roman"/>
              </a:rPr>
              <a:t>представляющих</a:t>
            </a:r>
            <a:r>
              <a:rPr sz="3100" spc="120" dirty="0">
                <a:latin typeface="Times New Roman"/>
                <a:cs typeface="Times New Roman"/>
              </a:rPr>
              <a:t>  </a:t>
            </a:r>
            <a:r>
              <a:rPr sz="3100" dirty="0">
                <a:latin typeface="Times New Roman"/>
                <a:cs typeface="Times New Roman"/>
              </a:rPr>
              <a:t>собой</a:t>
            </a:r>
            <a:r>
              <a:rPr sz="3100" spc="110" dirty="0">
                <a:latin typeface="Times New Roman"/>
                <a:cs typeface="Times New Roman"/>
              </a:rPr>
              <a:t>  </a:t>
            </a:r>
            <a:r>
              <a:rPr sz="3100" dirty="0">
                <a:latin typeface="Times New Roman"/>
                <a:cs typeface="Times New Roman"/>
              </a:rPr>
              <a:t>комплексы</a:t>
            </a:r>
            <a:r>
              <a:rPr sz="3100" spc="100" dirty="0">
                <a:latin typeface="Times New Roman"/>
                <a:cs typeface="Times New Roman"/>
              </a:rPr>
              <a:t>  </a:t>
            </a:r>
            <a:r>
              <a:rPr sz="3100" spc="-10" dirty="0">
                <a:latin typeface="Times New Roman"/>
                <a:cs typeface="Times New Roman"/>
              </a:rPr>
              <a:t>заданий </a:t>
            </a:r>
            <a:r>
              <a:rPr sz="3100" spc="-20" dirty="0">
                <a:latin typeface="Times New Roman"/>
                <a:cs typeface="Times New Roman"/>
              </a:rPr>
              <a:t>стандартизированной</a:t>
            </a:r>
            <a:r>
              <a:rPr sz="3100" spc="-6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формы.</a:t>
            </a:r>
            <a:endParaRPr sz="31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3100" dirty="0">
                <a:latin typeface="Times New Roman"/>
                <a:cs typeface="Times New Roman"/>
              </a:rPr>
              <a:t>б)</a:t>
            </a:r>
            <a:r>
              <a:rPr sz="3100" spc="645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в</a:t>
            </a:r>
            <a:r>
              <a:rPr sz="3100" b="1" spc="640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форме</a:t>
            </a:r>
            <a:r>
              <a:rPr sz="3100" b="1" spc="630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письменных</a:t>
            </a:r>
            <a:r>
              <a:rPr sz="3100" b="1" spc="650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и</a:t>
            </a:r>
            <a:r>
              <a:rPr sz="3100" b="1" spc="640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устных</a:t>
            </a:r>
            <a:r>
              <a:rPr sz="3100" b="1" spc="635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экзаменов</a:t>
            </a:r>
            <a:r>
              <a:rPr sz="3100" b="1" spc="625" dirty="0">
                <a:latin typeface="Times New Roman"/>
                <a:cs typeface="Times New Roman"/>
              </a:rPr>
              <a:t>  </a:t>
            </a:r>
            <a:r>
              <a:rPr sz="3100" b="1" spc="-50" dirty="0">
                <a:latin typeface="Times New Roman"/>
                <a:cs typeface="Times New Roman"/>
              </a:rPr>
              <a:t>с </a:t>
            </a:r>
            <a:r>
              <a:rPr sz="3100" b="1" spc="-10" dirty="0">
                <a:latin typeface="Times New Roman"/>
                <a:cs typeface="Times New Roman"/>
              </a:rPr>
              <a:t>использованием</a:t>
            </a:r>
            <a:r>
              <a:rPr sz="3100" b="1" spc="85" dirty="0">
                <a:latin typeface="Times New Roman"/>
                <a:cs typeface="Times New Roman"/>
              </a:rPr>
              <a:t> </a:t>
            </a:r>
            <a:r>
              <a:rPr sz="3100" b="1" spc="-10" dirty="0">
                <a:latin typeface="Times New Roman"/>
                <a:cs typeface="Times New Roman"/>
              </a:rPr>
              <a:t>текстов,</a:t>
            </a:r>
            <a:r>
              <a:rPr sz="3100" b="1" spc="85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тем,</a:t>
            </a:r>
            <a:r>
              <a:rPr sz="3100" b="1" spc="105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заданий,</a:t>
            </a:r>
            <a:r>
              <a:rPr sz="3100" b="1" spc="90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билетов</a:t>
            </a:r>
            <a:r>
              <a:rPr sz="3100" b="1" spc="85" dirty="0">
                <a:latin typeface="Times New Roman"/>
                <a:cs typeface="Times New Roman"/>
              </a:rPr>
              <a:t> </a:t>
            </a:r>
            <a:r>
              <a:rPr sz="3100" b="1" dirty="0">
                <a:latin typeface="Times New Roman"/>
                <a:cs typeface="Times New Roman"/>
              </a:rPr>
              <a:t>(далее</a:t>
            </a:r>
            <a:r>
              <a:rPr sz="3100" b="1" spc="114" dirty="0">
                <a:latin typeface="Times New Roman"/>
                <a:cs typeface="Times New Roman"/>
              </a:rPr>
              <a:t> </a:t>
            </a:r>
            <a:r>
              <a:rPr sz="3100" b="1" spc="-50" dirty="0">
                <a:latin typeface="Times New Roman"/>
                <a:cs typeface="Times New Roman"/>
              </a:rPr>
              <a:t>- </a:t>
            </a:r>
            <a:r>
              <a:rPr sz="3100" b="1" dirty="0">
                <a:latin typeface="Times New Roman"/>
                <a:cs typeface="Times New Roman"/>
              </a:rPr>
              <a:t>государственный</a:t>
            </a:r>
            <a:r>
              <a:rPr sz="3100" b="1" spc="575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выпускной</a:t>
            </a:r>
            <a:r>
              <a:rPr sz="3100" b="1" spc="575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экзамен,</a:t>
            </a:r>
            <a:r>
              <a:rPr sz="3100" b="1" spc="585" dirty="0">
                <a:latin typeface="Times New Roman"/>
                <a:cs typeface="Times New Roman"/>
              </a:rPr>
              <a:t>  </a:t>
            </a:r>
            <a:r>
              <a:rPr sz="3100" b="1" dirty="0">
                <a:latin typeface="Times New Roman"/>
                <a:cs typeface="Times New Roman"/>
              </a:rPr>
              <a:t>ГВЭ)</a:t>
            </a:r>
            <a:r>
              <a:rPr sz="3100" b="1" spc="575" dirty="0">
                <a:latin typeface="Times New Roman"/>
                <a:cs typeface="Times New Roman"/>
              </a:rPr>
              <a:t>  </a:t>
            </a:r>
            <a:r>
              <a:rPr sz="3100" dirty="0">
                <a:latin typeface="Times New Roman"/>
                <a:cs typeface="Times New Roman"/>
              </a:rPr>
              <a:t>-</a:t>
            </a:r>
            <a:r>
              <a:rPr sz="3100" spc="580" dirty="0">
                <a:latin typeface="Times New Roman"/>
                <a:cs typeface="Times New Roman"/>
              </a:rPr>
              <a:t>  </a:t>
            </a:r>
            <a:r>
              <a:rPr sz="3100" spc="-25" dirty="0">
                <a:latin typeface="Times New Roman"/>
                <a:cs typeface="Times New Roman"/>
              </a:rPr>
              <a:t>для </a:t>
            </a:r>
            <a:r>
              <a:rPr sz="3100" dirty="0">
                <a:latin typeface="Times New Roman"/>
                <a:cs typeface="Times New Roman"/>
              </a:rPr>
              <a:t>обучающихся</a:t>
            </a:r>
            <a:r>
              <a:rPr sz="3100" spc="30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с</a:t>
            </a:r>
            <a:r>
              <a:rPr sz="3100" spc="33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ограниченными</a:t>
            </a:r>
            <a:r>
              <a:rPr sz="3100" spc="32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возможностями</a:t>
            </a:r>
            <a:r>
              <a:rPr sz="3100" spc="315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здоровья, </a:t>
            </a:r>
            <a:r>
              <a:rPr sz="3100" dirty="0">
                <a:latin typeface="Times New Roman"/>
                <a:cs typeface="Times New Roman"/>
              </a:rPr>
              <a:t>обучающихся</a:t>
            </a:r>
            <a:r>
              <a:rPr sz="3100" spc="75" dirty="0">
                <a:latin typeface="Times New Roman"/>
                <a:cs typeface="Times New Roman"/>
              </a:rPr>
              <a:t>  </a:t>
            </a:r>
            <a:r>
              <a:rPr sz="3100" spc="-25" dirty="0">
                <a:latin typeface="Times New Roman"/>
                <a:cs typeface="Times New Roman"/>
              </a:rPr>
              <a:t>детей-</a:t>
            </a:r>
            <a:r>
              <a:rPr sz="3100" dirty="0">
                <a:latin typeface="Times New Roman"/>
                <a:cs typeface="Times New Roman"/>
              </a:rPr>
              <a:t>инвалидов</a:t>
            </a:r>
            <a:r>
              <a:rPr sz="3100" spc="90" dirty="0">
                <a:latin typeface="Times New Roman"/>
                <a:cs typeface="Times New Roman"/>
              </a:rPr>
              <a:t>  </a:t>
            </a:r>
            <a:r>
              <a:rPr sz="3100" dirty="0">
                <a:latin typeface="Times New Roman"/>
                <a:cs typeface="Times New Roman"/>
              </a:rPr>
              <a:t>и</a:t>
            </a:r>
            <a:r>
              <a:rPr sz="3100" spc="95" dirty="0">
                <a:latin typeface="Times New Roman"/>
                <a:cs typeface="Times New Roman"/>
              </a:rPr>
              <a:t>  </a:t>
            </a:r>
            <a:r>
              <a:rPr sz="3100" dirty="0">
                <a:latin typeface="Times New Roman"/>
                <a:cs typeface="Times New Roman"/>
              </a:rPr>
              <a:t>инвалидов,</a:t>
            </a:r>
            <a:r>
              <a:rPr sz="3100" spc="90" dirty="0">
                <a:latin typeface="Times New Roman"/>
                <a:cs typeface="Times New Roman"/>
              </a:rPr>
              <a:t>  </a:t>
            </a:r>
            <a:r>
              <a:rPr sz="3100" spc="-10" dirty="0">
                <a:latin typeface="Times New Roman"/>
                <a:cs typeface="Times New Roman"/>
              </a:rPr>
              <a:t>освоивших </a:t>
            </a:r>
            <a:r>
              <a:rPr sz="3100" dirty="0">
                <a:latin typeface="Times New Roman"/>
                <a:cs typeface="Times New Roman"/>
              </a:rPr>
              <a:t>образовательные</a:t>
            </a:r>
            <a:r>
              <a:rPr sz="3100" spc="710" dirty="0">
                <a:latin typeface="Times New Roman"/>
                <a:cs typeface="Times New Roman"/>
              </a:rPr>
              <a:t>    </a:t>
            </a:r>
            <a:r>
              <a:rPr sz="3100" dirty="0">
                <a:latin typeface="Times New Roman"/>
                <a:cs typeface="Times New Roman"/>
              </a:rPr>
              <a:t>программы</a:t>
            </a:r>
            <a:r>
              <a:rPr sz="3100" spc="710" dirty="0">
                <a:latin typeface="Times New Roman"/>
                <a:cs typeface="Times New Roman"/>
              </a:rPr>
              <a:t>    </a:t>
            </a:r>
            <a:r>
              <a:rPr sz="3100" dirty="0">
                <a:latin typeface="Times New Roman"/>
                <a:cs typeface="Times New Roman"/>
              </a:rPr>
              <a:t>основного</a:t>
            </a:r>
            <a:r>
              <a:rPr sz="3100" spc="715" dirty="0">
                <a:latin typeface="Times New Roman"/>
                <a:cs typeface="Times New Roman"/>
              </a:rPr>
              <a:t>    </a:t>
            </a:r>
            <a:r>
              <a:rPr sz="3100" spc="-10" dirty="0">
                <a:latin typeface="Times New Roman"/>
                <a:cs typeface="Times New Roman"/>
              </a:rPr>
              <a:t>общего образования.</a:t>
            </a:r>
            <a:endParaRPr sz="31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9127" y="36576"/>
            <a:ext cx="6348983" cy="1110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44723" y="148843"/>
            <a:ext cx="57086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Формы</a:t>
            </a:r>
            <a:r>
              <a:rPr sz="4000" spc="-215" dirty="0"/>
              <a:t> </a:t>
            </a:r>
            <a:r>
              <a:rPr sz="4000" spc="-20" dirty="0"/>
              <a:t>проведения</a:t>
            </a:r>
            <a:r>
              <a:rPr sz="4000" spc="-185" dirty="0"/>
              <a:t> </a:t>
            </a:r>
            <a:r>
              <a:rPr sz="4000" spc="-25" dirty="0"/>
              <a:t>ГИА</a:t>
            </a:r>
            <a:endParaRPr sz="4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2019" y="194818"/>
            <a:ext cx="1021397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1170305" algn="l"/>
                <a:tab pos="3600450" algn="l"/>
                <a:tab pos="3917315" algn="l"/>
                <a:tab pos="4891405" algn="l"/>
                <a:tab pos="7198995" algn="l"/>
                <a:tab pos="10003155" algn="l"/>
              </a:tabLst>
            </a:pPr>
            <a:r>
              <a:rPr sz="2900" b="1" spc="-25" dirty="0">
                <a:latin typeface="Times New Roman"/>
                <a:cs typeface="Times New Roman"/>
              </a:rPr>
              <a:t>Для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10" dirty="0">
                <a:latin typeface="Times New Roman"/>
                <a:cs typeface="Times New Roman"/>
              </a:rPr>
              <a:t>обучающихся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50" dirty="0">
                <a:latin typeface="Times New Roman"/>
                <a:cs typeface="Times New Roman"/>
              </a:rPr>
              <a:t>с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20" dirty="0">
                <a:latin typeface="Times New Roman"/>
                <a:cs typeface="Times New Roman"/>
              </a:rPr>
              <a:t>ОВЗ</a:t>
            </a:r>
            <a:r>
              <a:rPr sz="2900" spc="-20" dirty="0">
                <a:latin typeface="Times New Roman"/>
                <a:cs typeface="Times New Roman"/>
              </a:rPr>
              <a:t>,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обучающихся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детей-инвалидов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50" dirty="0">
                <a:latin typeface="Times New Roman"/>
                <a:cs typeface="Times New Roman"/>
              </a:rPr>
              <a:t>и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19321" y="1079068"/>
            <a:ext cx="115824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25" dirty="0">
                <a:latin typeface="Times New Roman"/>
                <a:cs typeface="Times New Roman"/>
              </a:rPr>
              <a:t>общего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2391" y="637413"/>
            <a:ext cx="7484109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2386330" algn="l"/>
                <a:tab pos="5679440" algn="l"/>
              </a:tabLst>
            </a:pPr>
            <a:r>
              <a:rPr sz="2900" spc="-10" dirty="0">
                <a:latin typeface="Times New Roman"/>
                <a:cs typeface="Times New Roman"/>
              </a:rPr>
              <a:t>освоивших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образовательные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программы</a:t>
            </a:r>
            <a:endParaRPr sz="2900">
              <a:latin typeface="Times New Roman"/>
              <a:cs typeface="Times New Roman"/>
            </a:endParaRPr>
          </a:p>
          <a:p>
            <a:pPr marR="13970" algn="r">
              <a:lnSpc>
                <a:spcPct val="100000"/>
              </a:lnSpc>
            </a:pPr>
            <a:r>
              <a:rPr sz="2900" b="1" spc="-10" dirty="0">
                <a:latin typeface="Times New Roman"/>
                <a:cs typeface="Times New Roman"/>
              </a:rPr>
              <a:t>сдаваемых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5173" y="637413"/>
            <a:ext cx="1773555" cy="1352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инвалидов, основного </a:t>
            </a:r>
            <a:r>
              <a:rPr sz="2900" b="1" spc="-10" dirty="0">
                <a:latin typeface="Times New Roman"/>
                <a:cs typeface="Times New Roman"/>
              </a:rPr>
              <a:t>предметов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14394" y="1521332"/>
            <a:ext cx="123698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31215" algn="l"/>
              </a:tabLst>
            </a:pPr>
            <a:r>
              <a:rPr sz="2900" b="1" spc="-25" dirty="0">
                <a:latin typeface="Times New Roman"/>
                <a:cs typeface="Times New Roman"/>
              </a:rPr>
              <a:t>по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25" dirty="0">
                <a:latin typeface="Times New Roman"/>
                <a:cs typeface="Times New Roman"/>
              </a:rPr>
              <a:t>их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8109" y="1079068"/>
            <a:ext cx="2055495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образования,</a:t>
            </a:r>
            <a:endParaRPr sz="2900">
              <a:latin typeface="Times New Roman"/>
              <a:cs typeface="Times New Roman"/>
            </a:endParaRPr>
          </a:p>
          <a:p>
            <a:pPr marL="367665">
              <a:lnSpc>
                <a:spcPct val="100000"/>
              </a:lnSpc>
              <a:spcBef>
                <a:spcPts val="5"/>
              </a:spcBef>
            </a:pPr>
            <a:r>
              <a:rPr sz="2900" b="1" spc="-10" dirty="0">
                <a:latin typeface="Times New Roman"/>
                <a:cs typeface="Times New Roman"/>
              </a:rPr>
              <a:t>желанию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98460" y="1079068"/>
            <a:ext cx="4125595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105"/>
              </a:spcBef>
              <a:tabLst>
                <a:tab pos="2592705" algn="l"/>
                <a:tab pos="3387090" algn="l"/>
              </a:tabLst>
            </a:pPr>
            <a:r>
              <a:rPr sz="2900" b="1" spc="-10" dirty="0">
                <a:latin typeface="Times New Roman"/>
                <a:cs typeface="Times New Roman"/>
              </a:rPr>
              <a:t>количество сокращается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25" dirty="0">
                <a:latin typeface="Times New Roman"/>
                <a:cs typeface="Times New Roman"/>
              </a:rPr>
              <a:t>до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70" dirty="0">
                <a:latin typeface="Times New Roman"/>
                <a:cs typeface="Times New Roman"/>
              </a:rPr>
              <a:t>двух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2019" y="1963927"/>
            <a:ext cx="10225405" cy="2236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105"/>
              </a:spcBef>
            </a:pPr>
            <a:r>
              <a:rPr sz="2900" b="1" spc="-30" dirty="0">
                <a:latin typeface="Times New Roman"/>
                <a:cs typeface="Times New Roman"/>
              </a:rPr>
              <a:t>обязательных</a:t>
            </a:r>
            <a:r>
              <a:rPr sz="2900" b="1" spc="-125" dirty="0">
                <a:latin typeface="Times New Roman"/>
                <a:cs typeface="Times New Roman"/>
              </a:rPr>
              <a:t> </a:t>
            </a:r>
            <a:r>
              <a:rPr sz="2900" b="1" spc="-20" dirty="0">
                <a:latin typeface="Times New Roman"/>
                <a:cs typeface="Times New Roman"/>
              </a:rPr>
              <a:t>экзаменов</a:t>
            </a:r>
            <a:r>
              <a:rPr sz="2900" b="1" spc="-120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по</a:t>
            </a:r>
            <a:r>
              <a:rPr sz="2900" b="1" spc="-75" dirty="0">
                <a:latin typeface="Times New Roman"/>
                <a:cs typeface="Times New Roman"/>
              </a:rPr>
              <a:t> </a:t>
            </a:r>
            <a:r>
              <a:rPr sz="2900" b="1" spc="-50" dirty="0">
                <a:latin typeface="Times New Roman"/>
                <a:cs typeface="Times New Roman"/>
              </a:rPr>
              <a:t>русскому</a:t>
            </a:r>
            <a:r>
              <a:rPr sz="2900" b="1" spc="-55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языку</a:t>
            </a:r>
            <a:r>
              <a:rPr sz="2900" b="1" spc="-80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и</a:t>
            </a:r>
            <a:r>
              <a:rPr sz="2900" b="1" spc="-60" dirty="0">
                <a:latin typeface="Times New Roman"/>
                <a:cs typeface="Times New Roman"/>
              </a:rPr>
              <a:t> </a:t>
            </a:r>
            <a:r>
              <a:rPr sz="2900" b="1" spc="-10" dirty="0">
                <a:latin typeface="Times New Roman"/>
                <a:cs typeface="Times New Roman"/>
              </a:rPr>
              <a:t>математике</a:t>
            </a:r>
            <a:endParaRPr sz="2900">
              <a:latin typeface="Times New Roman"/>
              <a:cs typeface="Times New Roman"/>
            </a:endParaRPr>
          </a:p>
          <a:p>
            <a:pPr marL="353695" marR="5080" indent="-340995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Для</a:t>
            </a:r>
            <a:r>
              <a:rPr sz="2900" spc="15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обучающихся</a:t>
            </a:r>
            <a:r>
              <a:rPr sz="2900" spc="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</a:t>
            </a:r>
            <a:r>
              <a:rPr sz="2900" spc="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ограниченными</a:t>
            </a:r>
            <a:r>
              <a:rPr sz="2900" spc="1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возможностями</a:t>
            </a:r>
            <a:r>
              <a:rPr sz="2900" spc="2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здоровья, 	</a:t>
            </a:r>
            <a:r>
              <a:rPr sz="2900" dirty="0">
                <a:latin typeface="Times New Roman"/>
                <a:cs typeface="Times New Roman"/>
              </a:rPr>
              <a:t>обучающихся</a:t>
            </a:r>
            <a:r>
              <a:rPr sz="2900" spc="21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детей-</a:t>
            </a:r>
            <a:r>
              <a:rPr sz="2900" dirty="0">
                <a:latin typeface="Times New Roman"/>
                <a:cs typeface="Times New Roman"/>
              </a:rPr>
              <a:t>инвалидов</a:t>
            </a:r>
            <a:r>
              <a:rPr sz="2900" spc="23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</a:t>
            </a:r>
            <a:r>
              <a:rPr sz="2900" spc="2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инвалидов,</a:t>
            </a:r>
            <a:r>
              <a:rPr sz="2900" spc="2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а</a:t>
            </a:r>
            <a:r>
              <a:rPr sz="2900" spc="2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также</a:t>
            </a:r>
            <a:r>
              <a:rPr sz="2900" spc="2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тех,</a:t>
            </a:r>
            <a:r>
              <a:rPr sz="2900" spc="24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кто 	</a:t>
            </a:r>
            <a:r>
              <a:rPr sz="2900" dirty="0">
                <a:latin typeface="Times New Roman"/>
                <a:cs typeface="Times New Roman"/>
              </a:rPr>
              <a:t>обучался</a:t>
            </a:r>
            <a:r>
              <a:rPr sz="2900" spc="26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2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состоянию</a:t>
            </a:r>
            <a:r>
              <a:rPr sz="2900" spc="2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здоровья</a:t>
            </a:r>
            <a:r>
              <a:rPr sz="2900" spc="27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на</a:t>
            </a:r>
            <a:r>
              <a:rPr sz="2900" spc="290" dirty="0">
                <a:latin typeface="Times New Roman"/>
                <a:cs typeface="Times New Roman"/>
              </a:rPr>
              <a:t> </a:t>
            </a:r>
            <a:r>
              <a:rPr sz="2900" spc="-40" dirty="0">
                <a:latin typeface="Times New Roman"/>
                <a:cs typeface="Times New Roman"/>
              </a:rPr>
              <a:t>дому,</a:t>
            </a:r>
            <a:r>
              <a:rPr sz="2900" spc="229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29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образовательных 	</a:t>
            </a:r>
            <a:r>
              <a:rPr sz="2900" dirty="0">
                <a:latin typeface="Times New Roman"/>
                <a:cs typeface="Times New Roman"/>
              </a:rPr>
              <a:t>организациях,</a:t>
            </a:r>
            <a:r>
              <a:rPr sz="2900" spc="4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том</a:t>
            </a:r>
            <a:r>
              <a:rPr sz="2900" spc="5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числе</a:t>
            </a:r>
            <a:r>
              <a:rPr sz="2900" spc="505" dirty="0">
                <a:latin typeface="Times New Roman"/>
                <a:cs typeface="Times New Roman"/>
              </a:rPr>
              <a:t> </a:t>
            </a:r>
            <a:r>
              <a:rPr sz="2900" spc="-30" dirty="0">
                <a:latin typeface="Times New Roman"/>
                <a:cs typeface="Times New Roman"/>
              </a:rPr>
              <a:t>санаторно-</a:t>
            </a:r>
            <a:r>
              <a:rPr sz="2900" dirty="0">
                <a:latin typeface="Times New Roman"/>
                <a:cs typeface="Times New Roman"/>
              </a:rPr>
              <a:t>курортных,</a:t>
            </a:r>
            <a:r>
              <a:rPr sz="2900" spc="4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2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которых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65173" y="4616322"/>
            <a:ext cx="915162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63900" algn="l"/>
                <a:tab pos="5835015" algn="l"/>
                <a:tab pos="6909434" algn="l"/>
              </a:tabLst>
            </a:pPr>
            <a:r>
              <a:rPr sz="2900" spc="-10" dirty="0">
                <a:latin typeface="Times New Roman"/>
                <a:cs typeface="Times New Roman"/>
              </a:rPr>
              <a:t>оздоровительные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мероприятия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для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нуждающихся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72792" y="4174363"/>
            <a:ext cx="9871075" cy="90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100"/>
              </a:spcBef>
              <a:tabLst>
                <a:tab pos="2071370" algn="l"/>
                <a:tab pos="4467225" algn="l"/>
                <a:tab pos="6349365" algn="l"/>
                <a:tab pos="9645015" algn="l"/>
              </a:tabLst>
            </a:pPr>
            <a:r>
              <a:rPr sz="2900" spc="-10" dirty="0">
                <a:latin typeface="Times New Roman"/>
                <a:cs typeface="Times New Roman"/>
              </a:rPr>
              <a:t>проводятся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необходимые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лечебные,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реабилитационные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50" dirty="0">
                <a:latin typeface="Times New Roman"/>
                <a:cs typeface="Times New Roman"/>
              </a:rPr>
              <a:t>и</a:t>
            </a:r>
            <a:endParaRPr sz="29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900" spc="-50" dirty="0">
                <a:latin typeface="Times New Roman"/>
                <a:cs typeface="Times New Roman"/>
              </a:rPr>
              <a:t>в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65173" y="5058232"/>
            <a:ext cx="9882505" cy="1352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latin typeface="Times New Roman"/>
                <a:cs typeface="Times New Roman"/>
              </a:rPr>
              <a:t>длительном</a:t>
            </a:r>
            <a:r>
              <a:rPr sz="2900" spc="415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лечении,</a:t>
            </a:r>
            <a:r>
              <a:rPr sz="2900" spc="415" dirty="0">
                <a:latin typeface="Times New Roman"/>
                <a:cs typeface="Times New Roman"/>
              </a:rPr>
              <a:t>    </a:t>
            </a:r>
            <a:r>
              <a:rPr sz="2900" b="1" dirty="0">
                <a:latin typeface="Times New Roman"/>
                <a:cs typeface="Times New Roman"/>
              </a:rPr>
              <a:t>продолжительность</a:t>
            </a:r>
            <a:r>
              <a:rPr sz="2900" b="1" spc="420" dirty="0">
                <a:latin typeface="Times New Roman"/>
                <a:cs typeface="Times New Roman"/>
              </a:rPr>
              <a:t>    </a:t>
            </a:r>
            <a:r>
              <a:rPr sz="2900" b="1" spc="-10" dirty="0">
                <a:latin typeface="Times New Roman"/>
                <a:cs typeface="Times New Roman"/>
              </a:rPr>
              <a:t>экзамена </a:t>
            </a:r>
            <a:r>
              <a:rPr sz="2900" b="1" dirty="0">
                <a:latin typeface="Times New Roman"/>
                <a:cs typeface="Times New Roman"/>
              </a:rPr>
              <a:t>увеличивается</a:t>
            </a:r>
            <a:r>
              <a:rPr sz="2900" b="1" spc="440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на</a:t>
            </a:r>
            <a:r>
              <a:rPr sz="2900" b="1" spc="445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1,5</a:t>
            </a:r>
            <a:r>
              <a:rPr sz="2900" b="1" spc="445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часа</a:t>
            </a:r>
            <a:r>
              <a:rPr sz="2900" b="1" spc="45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(за</a:t>
            </a:r>
            <a:r>
              <a:rPr sz="2900" spc="434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исключением</a:t>
            </a:r>
            <a:r>
              <a:rPr sz="2900" spc="44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ОГЭ</a:t>
            </a:r>
            <a:r>
              <a:rPr sz="2900" spc="440" dirty="0">
                <a:latin typeface="Times New Roman"/>
                <a:cs typeface="Times New Roman"/>
              </a:rPr>
              <a:t>  </a:t>
            </a:r>
            <a:r>
              <a:rPr sz="2900" spc="-25" dirty="0">
                <a:latin typeface="Times New Roman"/>
                <a:cs typeface="Times New Roman"/>
              </a:rPr>
              <a:t>по </a:t>
            </a:r>
            <a:r>
              <a:rPr sz="2900" dirty="0">
                <a:latin typeface="Times New Roman"/>
                <a:cs typeface="Times New Roman"/>
              </a:rPr>
              <a:t>иностранным</a:t>
            </a:r>
            <a:r>
              <a:rPr sz="2900" spc="-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языкам</a:t>
            </a:r>
            <a:r>
              <a:rPr sz="2900" spc="-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(раздел</a:t>
            </a:r>
            <a:r>
              <a:rPr sz="2900" spc="-8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"Говорение").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4542" y="916772"/>
            <a:ext cx="9164320" cy="2112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9580" algn="just">
              <a:lnSpc>
                <a:spcPct val="107000"/>
              </a:lnSpc>
              <a:spcBef>
                <a:spcPts val="95"/>
              </a:spcBef>
            </a:pP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sz="3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обучающихся,</a:t>
            </a:r>
            <a:r>
              <a:rPr sz="3200" b="0" spc="2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не</a:t>
            </a:r>
            <a:r>
              <a:rPr sz="3200" b="0" spc="2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имеющих</a:t>
            </a:r>
            <a:r>
              <a:rPr sz="3200" b="0" spc="2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возможности</a:t>
            </a:r>
            <a:r>
              <a:rPr sz="3200" b="0" spc="2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по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уважительным</a:t>
            </a:r>
            <a:r>
              <a:rPr sz="3200" b="0" spc="570" dirty="0">
                <a:solidFill>
                  <a:srgbClr val="000000"/>
                </a:solidFill>
                <a:latin typeface="Times New Roman"/>
                <a:cs typeface="Times New Roman"/>
              </a:rPr>
              <a:t>    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причинам,</a:t>
            </a:r>
            <a:r>
              <a:rPr sz="3200" b="0" spc="570" dirty="0">
                <a:solidFill>
                  <a:srgbClr val="000000"/>
                </a:solidFill>
                <a:latin typeface="Times New Roman"/>
                <a:cs typeface="Times New Roman"/>
              </a:rPr>
              <a:t>     </a:t>
            </a:r>
            <a:r>
              <a:rPr sz="3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подтвержденным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документально,</a:t>
            </a:r>
            <a:r>
              <a:rPr sz="320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пройти</a:t>
            </a:r>
            <a:r>
              <a:rPr sz="3200" b="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ГИА</a:t>
            </a:r>
            <a:r>
              <a:rPr sz="3200" b="0" spc="9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320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основные</a:t>
            </a:r>
            <a:r>
              <a:rPr sz="3200" b="0" spc="38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sz="3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сроки,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ГИА</a:t>
            </a:r>
            <a:r>
              <a:rPr sz="3200"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проводится</a:t>
            </a:r>
            <a:r>
              <a:rPr sz="3200" b="0" spc="-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досрочно,</a:t>
            </a:r>
            <a:r>
              <a:rPr sz="3200" b="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но</a:t>
            </a:r>
            <a:r>
              <a:rPr sz="3200" b="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не</a:t>
            </a:r>
            <a:r>
              <a:rPr sz="32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ранее</a:t>
            </a:r>
            <a:r>
              <a:rPr sz="3200" b="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0000"/>
                </a:solidFill>
                <a:latin typeface="Times New Roman"/>
                <a:cs typeface="Times New Roman"/>
              </a:rPr>
              <a:t>20</a:t>
            </a:r>
            <a:r>
              <a:rPr sz="32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апреля.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8045" y="770890"/>
            <a:ext cx="10229215" cy="5986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4347210" algn="l"/>
                <a:tab pos="5758815" algn="l"/>
                <a:tab pos="7859395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229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целях</a:t>
            </a:r>
            <a:r>
              <a:rPr sz="3000" spc="2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обеспечения</a:t>
            </a:r>
            <a:r>
              <a:rPr sz="3000" spc="229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безопасности,</a:t>
            </a:r>
            <a:r>
              <a:rPr sz="3000" spc="2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обеспечения</a:t>
            </a:r>
            <a:r>
              <a:rPr sz="3000" spc="2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порядка</a:t>
            </a:r>
            <a:r>
              <a:rPr sz="3000" spc="229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и </a:t>
            </a:r>
            <a:r>
              <a:rPr sz="3000" dirty="0">
                <a:latin typeface="Times New Roman"/>
                <a:cs typeface="Times New Roman"/>
              </a:rPr>
              <a:t>предотвращения</a:t>
            </a:r>
            <a:r>
              <a:rPr sz="3000" spc="2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фактов</a:t>
            </a:r>
            <a:r>
              <a:rPr sz="3000" spc="2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нарушения</a:t>
            </a:r>
            <a:r>
              <a:rPr sz="3000" spc="2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порядка</a:t>
            </a:r>
            <a:r>
              <a:rPr sz="3000" spc="254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проведения </a:t>
            </a:r>
            <a:r>
              <a:rPr sz="3000" dirty="0">
                <a:latin typeface="Times New Roman"/>
                <a:cs typeface="Times New Roman"/>
              </a:rPr>
              <a:t>ОГЭ</a:t>
            </a:r>
            <a:r>
              <a:rPr sz="3000" spc="4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пункты</a:t>
            </a:r>
            <a:r>
              <a:rPr sz="3000" b="1" spc="3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проведения</a:t>
            </a:r>
            <a:r>
              <a:rPr sz="3000" b="1" spc="3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экзаменов</a:t>
            </a:r>
            <a:r>
              <a:rPr sz="3000" b="1" spc="4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(ППЭ)</a:t>
            </a:r>
            <a:r>
              <a:rPr sz="3000" b="1" spc="425" dirty="0">
                <a:latin typeface="Times New Roman"/>
                <a:cs typeface="Times New Roman"/>
              </a:rPr>
              <a:t> </a:t>
            </a:r>
            <a:r>
              <a:rPr sz="3000" b="1" spc="-40" dirty="0">
                <a:latin typeface="Times New Roman"/>
                <a:cs typeface="Times New Roman"/>
              </a:rPr>
              <a:t>оборудуются </a:t>
            </a:r>
            <a:r>
              <a:rPr sz="3000" b="1" spc="-10" dirty="0">
                <a:latin typeface="Times New Roman"/>
                <a:cs typeface="Times New Roman"/>
              </a:rPr>
              <a:t>стационарными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50" dirty="0">
                <a:latin typeface="Times New Roman"/>
                <a:cs typeface="Times New Roman"/>
              </a:rPr>
              <a:t>и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(или)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переносными </a:t>
            </a:r>
            <a:r>
              <a:rPr sz="3000" b="1" dirty="0">
                <a:latin typeface="Times New Roman"/>
                <a:cs typeface="Times New Roman"/>
              </a:rPr>
              <a:t>металлоискателями;</a:t>
            </a:r>
            <a:r>
              <a:rPr sz="3000" b="1" spc="2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аудитории</a:t>
            </a:r>
            <a:r>
              <a:rPr sz="3000" spc="2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28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оборудуются </a:t>
            </a:r>
            <a:r>
              <a:rPr sz="3000" b="1" dirty="0">
                <a:latin typeface="Times New Roman"/>
                <a:cs typeface="Times New Roman"/>
              </a:rPr>
              <a:t>средствами</a:t>
            </a:r>
            <a:r>
              <a:rPr sz="3000" b="1" spc="690" dirty="0">
                <a:latin typeface="Times New Roman"/>
                <a:cs typeface="Times New Roman"/>
              </a:rPr>
              <a:t>     </a:t>
            </a:r>
            <a:r>
              <a:rPr sz="3000" b="1" dirty="0">
                <a:latin typeface="Times New Roman"/>
                <a:cs typeface="Times New Roman"/>
              </a:rPr>
              <a:t>видеонаблюдения</a:t>
            </a:r>
            <a:r>
              <a:rPr sz="3000" dirty="0">
                <a:latin typeface="Times New Roman"/>
                <a:cs typeface="Times New Roman"/>
              </a:rPr>
              <a:t>;</a:t>
            </a:r>
            <a:r>
              <a:rPr sz="3000" spc="690" dirty="0">
                <a:latin typeface="Times New Roman"/>
                <a:cs typeface="Times New Roman"/>
              </a:rPr>
              <a:t>    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695" dirty="0">
                <a:latin typeface="Times New Roman"/>
                <a:cs typeface="Times New Roman"/>
              </a:rPr>
              <a:t>     </a:t>
            </a:r>
            <a:r>
              <a:rPr sz="3000" spc="-10" dirty="0">
                <a:latin typeface="Times New Roman"/>
                <a:cs typeface="Times New Roman"/>
              </a:rPr>
              <a:t>решению </a:t>
            </a:r>
            <a:r>
              <a:rPr sz="3000" dirty="0">
                <a:latin typeface="Times New Roman"/>
                <a:cs typeface="Times New Roman"/>
              </a:rPr>
              <a:t>государственной</a:t>
            </a:r>
            <a:r>
              <a:rPr sz="3000" spc="1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экзаменационной</a:t>
            </a:r>
            <a:r>
              <a:rPr sz="3000" spc="10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комиссии</a:t>
            </a:r>
            <a:r>
              <a:rPr sz="3000" spc="11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(ГЭК)</a:t>
            </a:r>
            <a:r>
              <a:rPr sz="3000" spc="110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ППЭ </a:t>
            </a:r>
            <a:r>
              <a:rPr sz="3000" spc="-20" dirty="0">
                <a:latin typeface="Times New Roman"/>
                <a:cs typeface="Times New Roman"/>
              </a:rPr>
              <a:t>оборудуются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системами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подавления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сигналов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подвижной связи</a:t>
            </a:r>
            <a:r>
              <a:rPr sz="3000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10795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2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день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</a:t>
            </a:r>
            <a:r>
              <a:rPr sz="3000" spc="25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участник</a:t>
            </a:r>
            <a:r>
              <a:rPr sz="3000" spc="2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должен</a:t>
            </a:r>
            <a:r>
              <a:rPr sz="3000" spc="2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прибыть</a:t>
            </a:r>
            <a:r>
              <a:rPr sz="3000" spc="25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2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24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не </a:t>
            </a:r>
            <a:r>
              <a:rPr sz="3000" b="1" dirty="0">
                <a:latin typeface="Times New Roman"/>
                <a:cs typeface="Times New Roman"/>
              </a:rPr>
              <a:t>позднее</a:t>
            </a:r>
            <a:r>
              <a:rPr sz="3000" b="1" spc="114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чем</a:t>
            </a:r>
            <a:r>
              <a:rPr sz="3000" b="1" spc="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за</a:t>
            </a:r>
            <a:r>
              <a:rPr sz="3000" b="1" spc="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час</a:t>
            </a:r>
            <a:r>
              <a:rPr sz="3000" b="1" spc="114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до</a:t>
            </a:r>
            <a:r>
              <a:rPr sz="3000" b="1" spc="114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его</a:t>
            </a:r>
            <a:r>
              <a:rPr sz="3000" b="1" spc="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начала.</a:t>
            </a:r>
            <a:r>
              <a:rPr sz="3000" b="1" spc="1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Вход</a:t>
            </a:r>
            <a:r>
              <a:rPr sz="3000" spc="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участников</a:t>
            </a:r>
            <a:r>
              <a:rPr sz="3000" spc="1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120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в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начинается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09.00</a:t>
            </a:r>
            <a:r>
              <a:rPr sz="3000" spc="-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местному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времени.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6284" y="51815"/>
            <a:ext cx="5335523" cy="89001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48505" y="137236"/>
            <a:ext cx="48266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Порядок</a:t>
            </a:r>
            <a:r>
              <a:rPr sz="3200" spc="-65" dirty="0"/>
              <a:t> </a:t>
            </a:r>
            <a:r>
              <a:rPr sz="3200" spc="-20" dirty="0"/>
              <a:t>проведения</a:t>
            </a:r>
            <a:r>
              <a:rPr sz="3200" spc="-95" dirty="0"/>
              <a:t> </a:t>
            </a:r>
            <a:r>
              <a:rPr sz="3200" spc="-25" dirty="0"/>
              <a:t>ГИА</a:t>
            </a:r>
            <a:endParaRPr sz="3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2019" y="58928"/>
            <a:ext cx="10443845" cy="505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255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Допуск</a:t>
            </a:r>
            <a:r>
              <a:rPr sz="3000" b="1" spc="-1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участников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 в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осуществляется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при </a:t>
            </a:r>
            <a:r>
              <a:rPr sz="3000" spc="-10" dirty="0">
                <a:latin typeface="Times New Roman"/>
                <a:cs typeface="Times New Roman"/>
              </a:rPr>
              <a:t>наличии </a:t>
            </a:r>
            <a:r>
              <a:rPr sz="3000" dirty="0">
                <a:latin typeface="Times New Roman"/>
                <a:cs typeface="Times New Roman"/>
              </a:rPr>
              <a:t>у</a:t>
            </a:r>
            <a:r>
              <a:rPr sz="3000" spc="19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них</a:t>
            </a:r>
            <a:r>
              <a:rPr sz="3000" spc="2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документов,</a:t>
            </a:r>
            <a:r>
              <a:rPr sz="3000" spc="19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удостоверяющих</a:t>
            </a:r>
            <a:r>
              <a:rPr sz="3000" spc="18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их</a:t>
            </a:r>
            <a:r>
              <a:rPr sz="3000" spc="19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личность,</a:t>
            </a:r>
            <a:r>
              <a:rPr sz="3000" spc="2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190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при </a:t>
            </a:r>
            <a:r>
              <a:rPr sz="3000" dirty="0">
                <a:latin typeface="Times New Roman"/>
                <a:cs typeface="Times New Roman"/>
              </a:rPr>
              <a:t>наличии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их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списках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распределения</a:t>
            </a:r>
            <a:r>
              <a:rPr sz="3000" spc="-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данный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ППЭ.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2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случае</a:t>
            </a:r>
            <a:r>
              <a:rPr sz="3000" spc="2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отсутствия</a:t>
            </a:r>
            <a:r>
              <a:rPr sz="3000" spc="2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объективным</a:t>
            </a:r>
            <a:r>
              <a:rPr sz="3000" spc="25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причинам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</a:t>
            </a:r>
            <a:r>
              <a:rPr sz="3000" spc="27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участника </a:t>
            </a:r>
            <a:r>
              <a:rPr sz="3000" dirty="0">
                <a:latin typeface="Times New Roman"/>
                <a:cs typeface="Times New Roman"/>
              </a:rPr>
              <a:t>экзамена</a:t>
            </a:r>
            <a:r>
              <a:rPr sz="3000" spc="484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документа,</a:t>
            </a:r>
            <a:r>
              <a:rPr sz="3000" spc="49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удостоверяющего</a:t>
            </a:r>
            <a:r>
              <a:rPr sz="3000" spc="48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личность,</a:t>
            </a:r>
            <a:r>
              <a:rPr sz="3000" spc="490" dirty="0">
                <a:latin typeface="Times New Roman"/>
                <a:cs typeface="Times New Roman"/>
              </a:rPr>
              <a:t>   </a:t>
            </a:r>
            <a:r>
              <a:rPr sz="3000" spc="-25" dirty="0">
                <a:latin typeface="Times New Roman"/>
                <a:cs typeface="Times New Roman"/>
              </a:rPr>
              <a:t>он </a:t>
            </a:r>
            <a:r>
              <a:rPr sz="3000" dirty="0">
                <a:latin typeface="Times New Roman"/>
                <a:cs typeface="Times New Roman"/>
              </a:rPr>
              <a:t>допускается</a:t>
            </a:r>
            <a:r>
              <a:rPr sz="3000" spc="6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6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6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после</a:t>
            </a:r>
            <a:r>
              <a:rPr sz="3000" spc="6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письменного</a:t>
            </a:r>
            <a:r>
              <a:rPr sz="3000" spc="5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подтверждения</a:t>
            </a:r>
            <a:r>
              <a:rPr sz="3000" spc="59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его </a:t>
            </a:r>
            <a:r>
              <a:rPr sz="3000" dirty="0">
                <a:latin typeface="Times New Roman"/>
                <a:cs typeface="Times New Roman"/>
              </a:rPr>
              <a:t>личности</a:t>
            </a:r>
            <a:r>
              <a:rPr sz="3000" spc="570" dirty="0">
                <a:latin typeface="Times New Roman"/>
                <a:cs typeface="Times New Roman"/>
              </a:rPr>
              <a:t>     </a:t>
            </a:r>
            <a:r>
              <a:rPr sz="3000" dirty="0">
                <a:latin typeface="Times New Roman"/>
                <a:cs typeface="Times New Roman"/>
              </a:rPr>
              <a:t>сопровождающим</a:t>
            </a:r>
            <a:r>
              <a:rPr sz="3000" spc="560" dirty="0">
                <a:latin typeface="Times New Roman"/>
                <a:cs typeface="Times New Roman"/>
              </a:rPr>
              <a:t>     </a:t>
            </a:r>
            <a:r>
              <a:rPr sz="3000" dirty="0">
                <a:latin typeface="Times New Roman"/>
                <a:cs typeface="Times New Roman"/>
              </a:rPr>
              <a:t>от</a:t>
            </a:r>
            <a:r>
              <a:rPr sz="3000" spc="565" dirty="0">
                <a:latin typeface="Times New Roman"/>
                <a:cs typeface="Times New Roman"/>
              </a:rPr>
              <a:t>     </a:t>
            </a:r>
            <a:r>
              <a:rPr sz="3000" spc="-10" dirty="0">
                <a:latin typeface="Times New Roman"/>
                <a:cs typeface="Times New Roman"/>
              </a:rPr>
              <a:t>образовательной организации.</a:t>
            </a:r>
            <a:endParaRPr sz="3000">
              <a:latin typeface="Times New Roman"/>
              <a:cs typeface="Times New Roman"/>
            </a:endParaRPr>
          </a:p>
          <a:p>
            <a:pPr marL="355600" marR="9525" indent="-34290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6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6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всем</a:t>
            </a:r>
            <a:r>
              <a:rPr sz="3000" spc="7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6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предметам</a:t>
            </a:r>
            <a:r>
              <a:rPr sz="3000" spc="7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начинается</a:t>
            </a:r>
            <a:r>
              <a:rPr sz="3000" b="1" spc="6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в</a:t>
            </a:r>
            <a:r>
              <a:rPr sz="3000" b="1" spc="7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10.00</a:t>
            </a:r>
            <a:r>
              <a:rPr sz="3000" b="1" spc="69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по </a:t>
            </a:r>
            <a:r>
              <a:rPr sz="3000" dirty="0">
                <a:latin typeface="Times New Roman"/>
                <a:cs typeface="Times New Roman"/>
              </a:rPr>
              <a:t>местному</a:t>
            </a:r>
            <a:r>
              <a:rPr sz="3000" spc="-9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времени.</a:t>
            </a:r>
            <a:endParaRPr sz="3000">
              <a:latin typeface="Times New Roman"/>
              <a:cs typeface="Times New Roman"/>
            </a:endParaRPr>
          </a:p>
          <a:p>
            <a:pPr marL="356235" indent="-343535" algn="just">
              <a:lnSpc>
                <a:spcPct val="100000"/>
              </a:lnSpc>
              <a:buFont typeface="Arial MT"/>
              <a:buChar char="•"/>
              <a:tabLst>
                <a:tab pos="356235" algn="l"/>
              </a:tabLst>
            </a:pPr>
            <a:r>
              <a:rPr sz="3000" b="1" dirty="0">
                <a:latin typeface="Times New Roman"/>
                <a:cs typeface="Times New Roman"/>
              </a:rPr>
              <a:t>Если</a:t>
            </a:r>
            <a:r>
              <a:rPr sz="3000" b="1" spc="2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участник</a:t>
            </a:r>
            <a:r>
              <a:rPr sz="3000" b="1" spc="2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ГИА</a:t>
            </a:r>
            <a:r>
              <a:rPr sz="3000" b="1" spc="27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опоздал</a:t>
            </a:r>
            <a:r>
              <a:rPr sz="3000" b="1" spc="2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2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экзамен,</a:t>
            </a:r>
            <a:r>
              <a:rPr sz="3000" spc="3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он</a:t>
            </a:r>
            <a:r>
              <a:rPr sz="3000" spc="2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допускается</a:t>
            </a:r>
            <a:r>
              <a:rPr sz="3000" spc="24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к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5173" y="5089982"/>
            <a:ext cx="100895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87450" algn="l"/>
                <a:tab pos="1975485" algn="l"/>
                <a:tab pos="2254250" algn="l"/>
                <a:tab pos="2731770" algn="l"/>
                <a:tab pos="3690620" algn="l"/>
                <a:tab pos="5488940" algn="l"/>
                <a:tab pos="7180580" algn="l"/>
                <a:tab pos="8075295" algn="l"/>
                <a:tab pos="9119235" algn="l"/>
              </a:tabLst>
            </a:pPr>
            <a:r>
              <a:rPr sz="3000" spc="-10" dirty="0">
                <a:latin typeface="Times New Roman"/>
                <a:cs typeface="Times New Roman"/>
              </a:rPr>
              <a:t>сдаче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ГИА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установленном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порядке,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при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этом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время окончания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экзамена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не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83553" y="5547461"/>
            <a:ext cx="5765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34920" algn="l"/>
                <a:tab pos="2992120" algn="l"/>
                <a:tab pos="3860800" algn="l"/>
              </a:tabLst>
            </a:pPr>
            <a:r>
              <a:rPr sz="3000" spc="-10" dirty="0">
                <a:latin typeface="Times New Roman"/>
                <a:cs typeface="Times New Roman"/>
              </a:rPr>
              <a:t>продлевается,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чем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сообщается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5173" y="6005271"/>
            <a:ext cx="26416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участнику</a:t>
            </a:r>
            <a:r>
              <a:rPr sz="3000" spc="-14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ГИА.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6163" y="58927"/>
            <a:ext cx="10447655" cy="2678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10795" indent="-340995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2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случае</a:t>
            </a:r>
            <a:r>
              <a:rPr sz="2900" spc="29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проведения</a:t>
            </a:r>
            <a:r>
              <a:rPr sz="2900" spc="28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29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2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русскому</a:t>
            </a:r>
            <a:r>
              <a:rPr sz="2900" spc="28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языку</a:t>
            </a:r>
            <a:r>
              <a:rPr sz="2900" spc="2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(часть</a:t>
            </a:r>
            <a:r>
              <a:rPr sz="2900" spc="290" dirty="0">
                <a:latin typeface="Times New Roman"/>
                <a:cs typeface="Times New Roman"/>
              </a:rPr>
              <a:t>  </a:t>
            </a:r>
            <a:r>
              <a:rPr sz="2900" spc="-25" dirty="0">
                <a:latin typeface="Times New Roman"/>
                <a:cs typeface="Times New Roman"/>
              </a:rPr>
              <a:t>1– 	</a:t>
            </a:r>
            <a:r>
              <a:rPr sz="2900" spc="-20" dirty="0">
                <a:latin typeface="Times New Roman"/>
                <a:cs typeface="Times New Roman"/>
              </a:rPr>
              <a:t>изложение),</a:t>
            </a:r>
            <a:r>
              <a:rPr sz="2900" spc="-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иностранным</a:t>
            </a:r>
            <a:r>
              <a:rPr sz="2900" spc="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языкам</a:t>
            </a:r>
            <a:r>
              <a:rPr sz="2900" spc="-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(письменная</a:t>
            </a:r>
            <a:r>
              <a:rPr sz="2900" spc="-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часть,</a:t>
            </a:r>
            <a:r>
              <a:rPr sz="2900" spc="2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раздел</a:t>
            </a:r>
            <a:endParaRPr sz="2900">
              <a:latin typeface="Times New Roman"/>
              <a:cs typeface="Times New Roman"/>
            </a:endParaRPr>
          </a:p>
          <a:p>
            <a:pPr marL="355600" marR="5080" algn="just">
              <a:lnSpc>
                <a:spcPct val="100000"/>
              </a:lnSpc>
              <a:spcBef>
                <a:spcPts val="5"/>
              </a:spcBef>
            </a:pPr>
            <a:r>
              <a:rPr sz="2900" dirty="0">
                <a:latin typeface="Times New Roman"/>
                <a:cs typeface="Times New Roman"/>
              </a:rPr>
              <a:t>«Аудирование»)</a:t>
            </a:r>
            <a:r>
              <a:rPr sz="2900" spc="525" dirty="0">
                <a:latin typeface="Times New Roman"/>
                <a:cs typeface="Times New Roman"/>
              </a:rPr>
              <a:t> </a:t>
            </a:r>
            <a:r>
              <a:rPr sz="2900" b="1" dirty="0">
                <a:latin typeface="Times New Roman"/>
                <a:cs typeface="Times New Roman"/>
              </a:rPr>
              <a:t>допуск</a:t>
            </a:r>
            <a:r>
              <a:rPr sz="2900" b="1" spc="5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опоздавших</a:t>
            </a:r>
            <a:r>
              <a:rPr sz="2900" spc="5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участников</a:t>
            </a:r>
            <a:r>
              <a:rPr sz="2900" spc="5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40" dirty="0">
                <a:latin typeface="Times New Roman"/>
                <a:cs typeface="Times New Roman"/>
              </a:rPr>
              <a:t> </a:t>
            </a:r>
            <a:r>
              <a:rPr sz="2900" spc="-50" dirty="0">
                <a:latin typeface="Times New Roman"/>
                <a:cs typeface="Times New Roman"/>
              </a:rPr>
              <a:t>аудиторию </a:t>
            </a:r>
            <a:r>
              <a:rPr sz="2900" b="1" dirty="0">
                <a:latin typeface="Times New Roman"/>
                <a:cs typeface="Times New Roman"/>
              </a:rPr>
              <a:t>после</a:t>
            </a:r>
            <a:r>
              <a:rPr sz="2900" b="1" spc="570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включения</a:t>
            </a:r>
            <a:r>
              <a:rPr sz="2900" b="1" spc="575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аудиозаписи</a:t>
            </a:r>
            <a:r>
              <a:rPr sz="2900" b="1" spc="560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не</a:t>
            </a:r>
            <a:r>
              <a:rPr sz="2900" b="1" spc="575" dirty="0">
                <a:latin typeface="Times New Roman"/>
                <a:cs typeface="Times New Roman"/>
              </a:rPr>
              <a:t>  </a:t>
            </a:r>
            <a:r>
              <a:rPr sz="2900" b="1" dirty="0">
                <a:latin typeface="Times New Roman"/>
                <a:cs typeface="Times New Roman"/>
              </a:rPr>
              <a:t>осуществляется</a:t>
            </a:r>
            <a:r>
              <a:rPr sz="2900" b="1" spc="570" dirty="0">
                <a:latin typeface="Times New Roman"/>
                <a:cs typeface="Times New Roman"/>
              </a:rPr>
              <a:t>  </a:t>
            </a:r>
            <a:r>
              <a:rPr sz="2900" spc="-25" dirty="0">
                <a:latin typeface="Times New Roman"/>
                <a:cs typeface="Times New Roman"/>
              </a:rPr>
              <a:t>(за </a:t>
            </a:r>
            <a:r>
              <a:rPr sz="2900" dirty="0">
                <a:latin typeface="Times New Roman"/>
                <a:cs typeface="Times New Roman"/>
              </a:rPr>
              <a:t>исключением,  если</a:t>
            </a:r>
            <a:r>
              <a:rPr sz="2900" spc="2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в  аудитории</a:t>
            </a:r>
            <a:r>
              <a:rPr sz="2900" spc="6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нет</a:t>
            </a:r>
            <a:r>
              <a:rPr sz="2900" spc="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других  участников</a:t>
            </a:r>
            <a:r>
              <a:rPr sz="2900" spc="72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или </a:t>
            </a:r>
            <a:r>
              <a:rPr sz="2900" dirty="0">
                <a:latin typeface="Times New Roman"/>
                <a:cs typeface="Times New Roman"/>
              </a:rPr>
              <a:t>если</a:t>
            </a:r>
            <a:r>
              <a:rPr sz="2900" spc="64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участники</a:t>
            </a:r>
            <a:r>
              <a:rPr sz="2900" spc="61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62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аудитории</a:t>
            </a:r>
            <a:r>
              <a:rPr sz="2900" spc="60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завершили</a:t>
            </a:r>
            <a:r>
              <a:rPr sz="2900" spc="615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прослушивание</a:t>
            </a:r>
            <a:endParaRPr sz="29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47113" y="2764181"/>
          <a:ext cx="10480038" cy="1290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1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7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2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8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2275">
                <a:tc>
                  <a:txBody>
                    <a:bodyPr/>
                    <a:lstStyle/>
                    <a:p>
                      <a:pPr marL="374650">
                        <a:lnSpc>
                          <a:spcPts val="3170"/>
                        </a:lnSpc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аудиозаписи).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marL="374015" indent="-342265">
                        <a:lnSpc>
                          <a:spcPts val="3320"/>
                        </a:lnSpc>
                        <a:buFont typeface="Arial MT"/>
                        <a:buChar char="•"/>
                        <a:tabLst>
                          <a:tab pos="374015" algn="l"/>
                        </a:tabLst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Персональное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890">
                        <a:lnSpc>
                          <a:spcPts val="3320"/>
                        </a:lnSpc>
                        <a:tabLst>
                          <a:tab pos="2821940" algn="l"/>
                          <a:tab pos="4699635" algn="l"/>
                        </a:tabLst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прослушивание</a:t>
                      </a:r>
                      <a:r>
                        <a:rPr sz="2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изложения</a:t>
                      </a:r>
                      <a:r>
                        <a:rPr sz="2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9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3320"/>
                        </a:lnSpc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аудирование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3320"/>
                        </a:lnSpc>
                      </a:pPr>
                      <a:r>
                        <a:rPr sz="2900" spc="-25" dirty="0">
                          <a:latin typeface="Times New Roman"/>
                          <a:cs typeface="Times New Roman"/>
                        </a:rPr>
                        <a:t>для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 marL="374650">
                        <a:lnSpc>
                          <a:spcPts val="3250"/>
                        </a:lnSpc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опоздавших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3250"/>
                        </a:lnSpc>
                        <a:tabLst>
                          <a:tab pos="2317115" algn="l"/>
                          <a:tab pos="4201160" algn="l"/>
                        </a:tabLst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участников</a:t>
                      </a:r>
                      <a:r>
                        <a:rPr sz="2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экзамена</a:t>
                      </a:r>
                      <a:r>
                        <a:rPr sz="29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900" spc="-2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ts val="3250"/>
                        </a:lnSpc>
                      </a:pPr>
                      <a:r>
                        <a:rPr sz="2900" spc="-10" dirty="0">
                          <a:latin typeface="Times New Roman"/>
                          <a:cs typeface="Times New Roman"/>
                        </a:rPr>
                        <a:t>проводится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3250"/>
                        </a:lnSpc>
                      </a:pPr>
                      <a:r>
                        <a:rPr sz="2900" spc="-25" dirty="0">
                          <a:latin typeface="Times New Roman"/>
                          <a:cs typeface="Times New Roman"/>
                        </a:rPr>
                        <a:t>(за</a:t>
                      </a: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66163" y="4037457"/>
            <a:ext cx="10443210" cy="2678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latin typeface="Times New Roman"/>
                <a:cs typeface="Times New Roman"/>
              </a:rPr>
              <a:t>исключением</a:t>
            </a:r>
            <a:r>
              <a:rPr sz="2900" spc="1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случая,</a:t>
            </a:r>
            <a:r>
              <a:rPr sz="2900" spc="155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когда</a:t>
            </a:r>
            <a:r>
              <a:rPr sz="2900" spc="10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155" dirty="0">
                <a:latin typeface="Times New Roman"/>
                <a:cs typeface="Times New Roman"/>
              </a:rPr>
              <a:t> </a:t>
            </a:r>
            <a:r>
              <a:rPr sz="2900" spc="-40" dirty="0">
                <a:latin typeface="Times New Roman"/>
                <a:cs typeface="Times New Roman"/>
              </a:rPr>
              <a:t>аудитории</a:t>
            </a:r>
            <a:r>
              <a:rPr sz="2900" spc="1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нет</a:t>
            </a:r>
            <a:r>
              <a:rPr sz="2900" spc="1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других</a:t>
            </a:r>
            <a:r>
              <a:rPr sz="2900" spc="1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участников экзамена)</a:t>
            </a:r>
            <a:endParaRPr sz="2900">
              <a:latin typeface="Times New Roman"/>
              <a:cs typeface="Times New Roman"/>
            </a:endParaRPr>
          </a:p>
          <a:p>
            <a:pPr marL="353695" marR="5080" indent="-340995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Повторный</a:t>
            </a:r>
            <a:r>
              <a:rPr sz="2900" spc="1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общий</a:t>
            </a:r>
            <a:r>
              <a:rPr sz="2900" spc="1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инструктаж</a:t>
            </a:r>
            <a:r>
              <a:rPr sz="2900" spc="1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для</a:t>
            </a:r>
            <a:r>
              <a:rPr sz="2900" spc="19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опоздавших</a:t>
            </a:r>
            <a:r>
              <a:rPr sz="2900" spc="185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участников 	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465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не</a:t>
            </a:r>
            <a:r>
              <a:rPr sz="2900" spc="470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проводится.</a:t>
            </a:r>
            <a:r>
              <a:rPr sz="2900" spc="475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Организаторы</a:t>
            </a:r>
            <a:r>
              <a:rPr sz="2900" spc="470" dirty="0">
                <a:latin typeface="Times New Roman"/>
                <a:cs typeface="Times New Roman"/>
              </a:rPr>
              <a:t>    </a:t>
            </a:r>
            <a:r>
              <a:rPr sz="2900" spc="-10" dirty="0">
                <a:latin typeface="Times New Roman"/>
                <a:cs typeface="Times New Roman"/>
              </a:rPr>
              <a:t>предоставляют 	</a:t>
            </a:r>
            <a:r>
              <a:rPr sz="2900" dirty="0">
                <a:latin typeface="Times New Roman"/>
                <a:cs typeface="Times New Roman"/>
              </a:rPr>
              <a:t>необходимую</a:t>
            </a:r>
            <a:r>
              <a:rPr sz="2900" spc="6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информацию</a:t>
            </a:r>
            <a:r>
              <a:rPr sz="2900" spc="6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для</a:t>
            </a:r>
            <a:r>
              <a:rPr sz="2900" spc="66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заполнения</a:t>
            </a:r>
            <a:r>
              <a:rPr sz="2900" spc="6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регистрационных 	</a:t>
            </a:r>
            <a:r>
              <a:rPr sz="2900" dirty="0">
                <a:latin typeface="Times New Roman"/>
                <a:cs typeface="Times New Roman"/>
              </a:rPr>
              <a:t>полей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spc="-70" dirty="0">
                <a:latin typeface="Times New Roman"/>
                <a:cs typeface="Times New Roman"/>
              </a:rPr>
              <a:t>бланков</a:t>
            </a:r>
            <a:r>
              <a:rPr sz="2900" spc="-110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ОГЭ.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0010" y="266141"/>
            <a:ext cx="1043876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Государственная</a:t>
            </a:r>
            <a:r>
              <a:rPr sz="3000" b="1" spc="515" dirty="0">
                <a:latin typeface="Times New Roman"/>
                <a:cs typeface="Times New Roman"/>
              </a:rPr>
              <a:t>     </a:t>
            </a:r>
            <a:r>
              <a:rPr sz="3000" b="1" dirty="0">
                <a:latin typeface="Times New Roman"/>
                <a:cs typeface="Times New Roman"/>
              </a:rPr>
              <a:t>итоговая</a:t>
            </a:r>
            <a:r>
              <a:rPr sz="3000" b="1" spc="520" dirty="0">
                <a:latin typeface="Times New Roman"/>
                <a:cs typeface="Times New Roman"/>
              </a:rPr>
              <a:t>     </a:t>
            </a:r>
            <a:r>
              <a:rPr sz="3000" b="1" dirty="0">
                <a:latin typeface="Times New Roman"/>
                <a:cs typeface="Times New Roman"/>
              </a:rPr>
              <a:t>аттестация</a:t>
            </a:r>
            <a:r>
              <a:rPr sz="3000" b="1" spc="525" dirty="0">
                <a:latin typeface="Times New Roman"/>
                <a:cs typeface="Times New Roman"/>
              </a:rPr>
              <a:t>     </a:t>
            </a:r>
            <a:r>
              <a:rPr sz="3000" b="1" spc="-10" dirty="0">
                <a:latin typeface="Times New Roman"/>
                <a:cs typeface="Times New Roman"/>
              </a:rPr>
              <a:t>(ГИА)</a:t>
            </a:r>
            <a:r>
              <a:rPr sz="3000" spc="-10" dirty="0">
                <a:latin typeface="Times New Roman"/>
                <a:cs typeface="Times New Roman"/>
              </a:rPr>
              <a:t>, </a:t>
            </a:r>
            <a:r>
              <a:rPr sz="3000" dirty="0">
                <a:latin typeface="Times New Roman"/>
                <a:cs typeface="Times New Roman"/>
              </a:rPr>
              <a:t>завершающая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освоение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основных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образовательных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программ </a:t>
            </a:r>
            <a:r>
              <a:rPr sz="3000" dirty="0">
                <a:latin typeface="Times New Roman"/>
                <a:cs typeface="Times New Roman"/>
              </a:rPr>
              <a:t>основного</a:t>
            </a:r>
            <a:r>
              <a:rPr sz="3000" spc="-1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общего</a:t>
            </a:r>
            <a:r>
              <a:rPr sz="3000" spc="-114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образования,</a:t>
            </a:r>
            <a:r>
              <a:rPr sz="3000" spc="-1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является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обязательной</a:t>
            </a:r>
            <a:r>
              <a:rPr sz="3000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6235" indent="-343535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6235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7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соответствии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1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Порядком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15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государственной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92910" y="2095880"/>
            <a:ext cx="7954009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19935" algn="l"/>
                <a:tab pos="2263775" algn="l"/>
                <a:tab pos="4359275" algn="l"/>
                <a:tab pos="5121275" algn="l"/>
              </a:tabLst>
            </a:pPr>
            <a:r>
              <a:rPr sz="3000" spc="-10" dirty="0">
                <a:latin typeface="Times New Roman"/>
                <a:cs typeface="Times New Roman"/>
              </a:rPr>
              <a:t>итоговой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аттестации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b="1" spc="-50" dirty="0">
                <a:latin typeface="Times New Roman"/>
                <a:cs typeface="Times New Roman"/>
              </a:rPr>
              <a:t>к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50" dirty="0">
                <a:latin typeface="Times New Roman"/>
                <a:cs typeface="Times New Roman"/>
              </a:rPr>
              <a:t>государственной </a:t>
            </a:r>
            <a:r>
              <a:rPr sz="3000" b="1" spc="-10" dirty="0">
                <a:latin typeface="Times New Roman"/>
                <a:cs typeface="Times New Roman"/>
              </a:rPr>
              <a:t>аттестации</a:t>
            </a:r>
            <a:r>
              <a:rPr sz="3000" b="1" dirty="0">
                <a:latin typeface="Times New Roman"/>
                <a:cs typeface="Times New Roman"/>
              </a:rPr>
              <a:t>	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9215" y="2553411"/>
            <a:ext cx="28301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latin typeface="Times New Roman"/>
                <a:cs typeface="Times New Roman"/>
              </a:rPr>
              <a:t>образовательным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78622" y="2553411"/>
            <a:ext cx="20034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программам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80497" y="2095880"/>
            <a:ext cx="169926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100"/>
              </a:spcBef>
            </a:pPr>
            <a:r>
              <a:rPr sz="3000" b="1" spc="-30" dirty="0">
                <a:latin typeface="Times New Roman"/>
                <a:cs typeface="Times New Roman"/>
              </a:rPr>
              <a:t>итоговой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-10" dirty="0">
                <a:latin typeface="Times New Roman"/>
                <a:cs typeface="Times New Roman"/>
              </a:rPr>
              <a:t>основного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47890" y="3011170"/>
            <a:ext cx="1878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9605" algn="l"/>
              </a:tabLst>
            </a:pPr>
            <a:r>
              <a:rPr sz="3000" spc="-50" dirty="0">
                <a:latin typeface="Times New Roman"/>
                <a:cs typeface="Times New Roman"/>
              </a:rPr>
              <a:t>–</a:t>
            </a:r>
            <a:r>
              <a:rPr sz="3000" dirty="0">
                <a:latin typeface="Times New Roman"/>
                <a:cs typeface="Times New Roman"/>
              </a:rPr>
              <a:t>	ГИА-</a:t>
            </a:r>
            <a:r>
              <a:rPr sz="3000" spc="-25" dirty="0">
                <a:latin typeface="Times New Roman"/>
                <a:cs typeface="Times New Roman"/>
              </a:rPr>
              <a:t>9</a:t>
            </a:r>
            <a:r>
              <a:rPr sz="3000" b="1" spc="-25" dirty="0">
                <a:latin typeface="Times New Roman"/>
                <a:cs typeface="Times New Roman"/>
              </a:rPr>
              <a:t>)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92910" y="3011170"/>
            <a:ext cx="51352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600"/>
              </a:lnSpc>
              <a:spcBef>
                <a:spcPts val="100"/>
              </a:spcBef>
              <a:tabLst>
                <a:tab pos="1643380" algn="l"/>
                <a:tab pos="4099560" algn="l"/>
              </a:tabLst>
            </a:pPr>
            <a:r>
              <a:rPr sz="3000" spc="-10" dirty="0">
                <a:latin typeface="Times New Roman"/>
                <a:cs typeface="Times New Roman"/>
              </a:rPr>
              <a:t>общего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образования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(далее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3600"/>
              </a:lnSpc>
              <a:tabLst>
                <a:tab pos="344170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обучающиеся,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не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00876" y="3468116"/>
            <a:ext cx="16738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latin typeface="Times New Roman"/>
                <a:cs typeface="Times New Roman"/>
              </a:rPr>
              <a:t>имеющие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39808" y="3011170"/>
            <a:ext cx="26320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5130">
              <a:lnSpc>
                <a:spcPct val="100000"/>
              </a:lnSpc>
              <a:spcBef>
                <a:spcPts val="100"/>
              </a:spcBef>
            </a:pPr>
            <a:r>
              <a:rPr sz="3000" b="1" spc="-30" dirty="0">
                <a:latin typeface="Times New Roman"/>
                <a:cs typeface="Times New Roman"/>
              </a:rPr>
              <a:t>допускаются </a:t>
            </a:r>
            <a:r>
              <a:rPr sz="3000" b="1" spc="-20" dirty="0">
                <a:latin typeface="Times New Roman"/>
                <a:cs typeface="Times New Roman"/>
              </a:rPr>
              <a:t>академической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92910" y="3926204"/>
            <a:ext cx="10088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5275" algn="l"/>
                <a:tab pos="3185795" algn="l"/>
                <a:tab pos="4613910" algn="l"/>
                <a:tab pos="5950585" algn="l"/>
                <a:tab pos="857377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задолженности,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50" dirty="0">
                <a:latin typeface="Times New Roman"/>
                <a:cs typeface="Times New Roman"/>
              </a:rPr>
              <a:t>в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полном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объеме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выполнившие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учебный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92910" y="4383404"/>
            <a:ext cx="69392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2050" algn="l"/>
                <a:tab pos="2120265" algn="l"/>
                <a:tab pos="5426710" algn="l"/>
              </a:tabLst>
            </a:pPr>
            <a:r>
              <a:rPr sz="3000" b="1" spc="-20" dirty="0">
                <a:latin typeface="Times New Roman"/>
                <a:cs typeface="Times New Roman"/>
              </a:rPr>
              <a:t>план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или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индивидуальный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учебный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10955" y="4383404"/>
            <a:ext cx="8686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latin typeface="Times New Roman"/>
                <a:cs typeface="Times New Roman"/>
              </a:rPr>
              <a:t>план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92910" y="4840046"/>
            <a:ext cx="834263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4485" algn="l"/>
                <a:tab pos="3182620" algn="l"/>
                <a:tab pos="3841115" algn="l"/>
                <a:tab pos="4869815" algn="l"/>
                <a:tab pos="6584950" algn="l"/>
              </a:tabLst>
            </a:pPr>
            <a:r>
              <a:rPr sz="3000" spc="-10" dirty="0">
                <a:latin typeface="Times New Roman"/>
                <a:cs typeface="Times New Roman"/>
              </a:rPr>
              <a:t>годовые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отметки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всем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учебным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предметам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60685" y="4383404"/>
            <a:ext cx="17183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080" indent="-216535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(имеющие </a:t>
            </a:r>
            <a:r>
              <a:rPr sz="3000" spc="-20" dirty="0">
                <a:latin typeface="Times New Roman"/>
                <a:cs typeface="Times New Roman"/>
              </a:rPr>
              <a:t>учебного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92910" y="5298440"/>
            <a:ext cx="100965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Times New Roman"/>
                <a:cs typeface="Times New Roman"/>
              </a:rPr>
              <a:t>плана</a:t>
            </a:r>
            <a:r>
              <a:rPr sz="3000" spc="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7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IX</a:t>
            </a:r>
            <a:r>
              <a:rPr sz="3000" spc="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класс</a:t>
            </a:r>
            <a:r>
              <a:rPr sz="3000" spc="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ниже  удовлетворительных),</a:t>
            </a:r>
            <a:r>
              <a:rPr sz="3000" spc="7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а  </a:t>
            </a:r>
            <a:r>
              <a:rPr sz="3000" spc="-10" dirty="0">
                <a:latin typeface="Times New Roman"/>
                <a:cs typeface="Times New Roman"/>
              </a:rPr>
              <a:t>также </a:t>
            </a:r>
            <a:r>
              <a:rPr sz="3000" b="1" dirty="0">
                <a:latin typeface="Times New Roman"/>
                <a:cs typeface="Times New Roman"/>
              </a:rPr>
              <a:t>имеющие</a:t>
            </a:r>
            <a:r>
              <a:rPr sz="3000" b="1" spc="1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результат</a:t>
            </a:r>
            <a:r>
              <a:rPr sz="3000" b="1" spc="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«зачёт»</a:t>
            </a:r>
            <a:r>
              <a:rPr sz="3000" b="1" spc="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за</a:t>
            </a:r>
            <a:r>
              <a:rPr sz="3000" b="1" spc="1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итоговое</a:t>
            </a:r>
            <a:r>
              <a:rPr sz="3000" b="1" spc="1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собеседование</a:t>
            </a:r>
            <a:r>
              <a:rPr sz="3000" b="1" spc="114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по </a:t>
            </a:r>
            <a:r>
              <a:rPr sz="3000" b="1" spc="-65" dirty="0">
                <a:latin typeface="Times New Roman"/>
                <a:cs typeface="Times New Roman"/>
              </a:rPr>
              <a:t>русскому</a:t>
            </a:r>
            <a:r>
              <a:rPr sz="3000" b="1" spc="-7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языку</a:t>
            </a:r>
            <a:r>
              <a:rPr sz="3000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8045" y="770890"/>
            <a:ext cx="10163175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5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день</a:t>
            </a:r>
            <a:r>
              <a:rPr sz="3000" spc="5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4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</a:t>
            </a:r>
            <a:r>
              <a:rPr sz="3000" spc="4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5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4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участникам</a:t>
            </a:r>
            <a:r>
              <a:rPr sz="3000" spc="49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экзамена </a:t>
            </a:r>
            <a:r>
              <a:rPr sz="3000" b="1" dirty="0">
                <a:latin typeface="Times New Roman"/>
                <a:cs typeface="Times New Roman"/>
              </a:rPr>
              <a:t>запрещается</a:t>
            </a:r>
            <a:r>
              <a:rPr sz="3000" b="1" spc="3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иметь</a:t>
            </a:r>
            <a:r>
              <a:rPr sz="3000" b="1" spc="3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при</a:t>
            </a:r>
            <a:r>
              <a:rPr sz="3000" b="1" spc="3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себе</a:t>
            </a:r>
            <a:r>
              <a:rPr sz="3000" b="1" spc="3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средства</a:t>
            </a:r>
            <a:r>
              <a:rPr sz="3000" spc="3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связи,</a:t>
            </a:r>
            <a:r>
              <a:rPr sz="3000" spc="3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электронно- </a:t>
            </a:r>
            <a:r>
              <a:rPr sz="3000" dirty="0">
                <a:latin typeface="Times New Roman"/>
                <a:cs typeface="Times New Roman"/>
              </a:rPr>
              <a:t>вычислительную</a:t>
            </a:r>
            <a:r>
              <a:rPr sz="3000" spc="250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технику,</a:t>
            </a:r>
            <a:r>
              <a:rPr sz="3000" spc="210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фото-</a:t>
            </a:r>
            <a:r>
              <a:rPr sz="3000" dirty="0">
                <a:latin typeface="Times New Roman"/>
                <a:cs typeface="Times New Roman"/>
              </a:rPr>
              <a:t>,</a:t>
            </a:r>
            <a:r>
              <a:rPr sz="3000" spc="24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аудио-</a:t>
            </a:r>
            <a:r>
              <a:rPr sz="3000" spc="1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250" dirty="0">
                <a:latin typeface="Times New Roman"/>
                <a:cs typeface="Times New Roman"/>
              </a:rPr>
              <a:t> </a:t>
            </a:r>
            <a:r>
              <a:rPr sz="3000" spc="-55" dirty="0">
                <a:latin typeface="Times New Roman"/>
                <a:cs typeface="Times New Roman"/>
              </a:rPr>
              <a:t>видеоаппаратуру, </a:t>
            </a:r>
            <a:r>
              <a:rPr sz="3000" dirty="0">
                <a:latin typeface="Times New Roman"/>
                <a:cs typeface="Times New Roman"/>
              </a:rPr>
              <a:t>справочные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материалы,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письменные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заметки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spc="-20" dirty="0">
                <a:latin typeface="Times New Roman"/>
                <a:cs typeface="Times New Roman"/>
              </a:rPr>
              <a:t>иные </a:t>
            </a:r>
            <a:r>
              <a:rPr sz="3000" dirty="0">
                <a:latin typeface="Times New Roman"/>
                <a:cs typeface="Times New Roman"/>
              </a:rPr>
              <a:t>средства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хранения</a:t>
            </a:r>
            <a:r>
              <a:rPr sz="3000" spc="6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передачи</a:t>
            </a:r>
            <a:r>
              <a:rPr sz="3000" spc="6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информации,</a:t>
            </a:r>
            <a:r>
              <a:rPr sz="3000" spc="6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выносить</a:t>
            </a:r>
            <a:r>
              <a:rPr sz="3000" spc="67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из </a:t>
            </a:r>
            <a:r>
              <a:rPr sz="3000" spc="-75" dirty="0">
                <a:latin typeface="Times New Roman"/>
                <a:cs typeface="Times New Roman"/>
              </a:rPr>
              <a:t>аудиторий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письменные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заметки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иные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средства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хранения </a:t>
            </a:r>
            <a:r>
              <a:rPr sz="3000" spc="-50" dirty="0">
                <a:latin typeface="Times New Roman"/>
                <a:cs typeface="Times New Roman"/>
              </a:rPr>
              <a:t>и </a:t>
            </a:r>
            <a:r>
              <a:rPr sz="3000" dirty="0">
                <a:latin typeface="Times New Roman"/>
                <a:cs typeface="Times New Roman"/>
              </a:rPr>
              <a:t>передачи</a:t>
            </a:r>
            <a:r>
              <a:rPr sz="3000" spc="72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информации,</a:t>
            </a:r>
            <a:r>
              <a:rPr sz="3000" spc="72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из</a:t>
            </a:r>
            <a:r>
              <a:rPr sz="3000" spc="72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73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73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аудиторий</a:t>
            </a:r>
            <a:r>
              <a:rPr sz="3000" spc="710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ППЭ </a:t>
            </a:r>
            <a:r>
              <a:rPr sz="3000" dirty="0">
                <a:latin typeface="Times New Roman"/>
                <a:cs typeface="Times New Roman"/>
              </a:rPr>
              <a:t>запрещается</a:t>
            </a:r>
            <a:r>
              <a:rPr sz="3000" spc="3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выносить</a:t>
            </a:r>
            <a:r>
              <a:rPr sz="3000" spc="3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экзаменационные</a:t>
            </a:r>
            <a:r>
              <a:rPr sz="3000" spc="3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материалы,</a:t>
            </a:r>
            <a:r>
              <a:rPr sz="3000" spc="3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31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том </a:t>
            </a:r>
            <a:r>
              <a:rPr sz="3000" dirty="0">
                <a:latin typeface="Times New Roman"/>
                <a:cs typeface="Times New Roman"/>
              </a:rPr>
              <a:t>числе</a:t>
            </a:r>
            <a:r>
              <a:rPr sz="3000" spc="7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КИМ</a:t>
            </a:r>
            <a:r>
              <a:rPr sz="3000" spc="7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7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черновики</a:t>
            </a:r>
            <a:r>
              <a:rPr sz="3000" spc="7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7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бумажном</a:t>
            </a:r>
            <a:r>
              <a:rPr sz="3000" spc="6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или</a:t>
            </a:r>
            <a:r>
              <a:rPr sz="3000" spc="7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электронном </a:t>
            </a:r>
            <a:r>
              <a:rPr sz="3000" dirty="0">
                <a:latin typeface="Times New Roman"/>
                <a:cs typeface="Times New Roman"/>
              </a:rPr>
              <a:t>носителях,</a:t>
            </a:r>
            <a:r>
              <a:rPr sz="3000" spc="80" dirty="0">
                <a:latin typeface="Times New Roman"/>
                <a:cs typeface="Times New Roman"/>
              </a:rPr>
              <a:t> </a:t>
            </a:r>
            <a:r>
              <a:rPr sz="3000" spc="-35" dirty="0">
                <a:latin typeface="Times New Roman"/>
                <a:cs typeface="Times New Roman"/>
              </a:rPr>
              <a:t>фотографировать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экзаменационные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материалы.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6163" y="194309"/>
            <a:ext cx="10375265" cy="642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spc="-25" dirty="0">
                <a:latin typeface="Times New Roman"/>
                <a:cs typeface="Times New Roman"/>
              </a:rPr>
              <a:t>Рекомендуется</a:t>
            </a:r>
            <a:r>
              <a:rPr sz="3000" spc="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взять</a:t>
            </a:r>
            <a:r>
              <a:rPr sz="3000" spc="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собой</a:t>
            </a:r>
            <a:r>
              <a:rPr sz="3000" spc="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</a:t>
            </a:r>
            <a:r>
              <a:rPr sz="3000" spc="85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только</a:t>
            </a:r>
            <a:r>
              <a:rPr sz="3000" spc="55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необходимые </a:t>
            </a:r>
            <a:r>
              <a:rPr sz="3000" dirty="0">
                <a:latin typeface="Times New Roman"/>
                <a:cs typeface="Times New Roman"/>
              </a:rPr>
              <a:t>вещи.</a:t>
            </a:r>
            <a:r>
              <a:rPr sz="3000" spc="1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Иные</a:t>
            </a:r>
            <a:r>
              <a:rPr sz="3000" spc="1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личные</a:t>
            </a:r>
            <a:r>
              <a:rPr sz="3000" spc="1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вещи</a:t>
            </a:r>
            <a:r>
              <a:rPr sz="3000" spc="1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участники</a:t>
            </a:r>
            <a:r>
              <a:rPr sz="3000" spc="1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1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обязаны</a:t>
            </a:r>
            <a:r>
              <a:rPr sz="3000" spc="17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оставить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3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специально</a:t>
            </a:r>
            <a:r>
              <a:rPr sz="3000" spc="3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выделенном</a:t>
            </a:r>
            <a:r>
              <a:rPr sz="3000" spc="2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3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здании</a:t>
            </a:r>
            <a:r>
              <a:rPr sz="3000" spc="2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(комплексе</a:t>
            </a:r>
            <a:r>
              <a:rPr sz="3000" spc="2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зданий),</a:t>
            </a:r>
            <a:r>
              <a:rPr sz="3000" spc="29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где </a:t>
            </a:r>
            <a:r>
              <a:rPr sz="3000" dirty="0">
                <a:latin typeface="Times New Roman"/>
                <a:cs typeface="Times New Roman"/>
              </a:rPr>
              <a:t>расположен</a:t>
            </a:r>
            <a:r>
              <a:rPr sz="3000" spc="4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ППЭ,</a:t>
            </a:r>
            <a:r>
              <a:rPr sz="3000" spc="459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4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входа</a:t>
            </a:r>
            <a:r>
              <a:rPr sz="3000" spc="4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4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ППЭ</a:t>
            </a:r>
            <a:r>
              <a:rPr sz="3000" spc="459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месте</a:t>
            </a:r>
            <a:r>
              <a:rPr sz="3000" spc="4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(помещении)</a:t>
            </a:r>
            <a:r>
              <a:rPr sz="3000" spc="45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для </a:t>
            </a:r>
            <a:r>
              <a:rPr sz="3000" dirty="0">
                <a:latin typeface="Times New Roman"/>
                <a:cs typeface="Times New Roman"/>
              </a:rPr>
              <a:t>хранения</a:t>
            </a:r>
            <a:r>
              <a:rPr sz="3000" spc="-1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личных</a:t>
            </a:r>
            <a:r>
              <a:rPr sz="3000" spc="-11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вещей</a:t>
            </a:r>
            <a:r>
              <a:rPr sz="3000" spc="-100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участников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экзамена.</a:t>
            </a:r>
            <a:endParaRPr sz="3000">
              <a:latin typeface="Times New Roman"/>
              <a:cs typeface="Times New Roman"/>
            </a:endParaRPr>
          </a:p>
          <a:p>
            <a:pPr marL="355600" marR="11430" indent="-34290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Участники</a:t>
            </a:r>
            <a:r>
              <a:rPr sz="3000" spc="1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занимают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рабочие</a:t>
            </a:r>
            <a:r>
              <a:rPr sz="3000" spc="10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места</a:t>
            </a:r>
            <a:r>
              <a:rPr sz="3000" spc="12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аудитории</a:t>
            </a:r>
            <a:r>
              <a:rPr sz="3000" spc="85" dirty="0">
                <a:latin typeface="Times New Roman"/>
                <a:cs typeface="Times New Roman"/>
              </a:rPr>
              <a:t>  </a:t>
            </a:r>
            <a:r>
              <a:rPr sz="3000" spc="-50" dirty="0">
                <a:latin typeface="Times New Roman"/>
                <a:cs typeface="Times New Roman"/>
              </a:rPr>
              <a:t>в </a:t>
            </a:r>
            <a:r>
              <a:rPr sz="3000" dirty="0">
                <a:latin typeface="Times New Roman"/>
                <a:cs typeface="Times New Roman"/>
              </a:rPr>
              <a:t>соответствии</a:t>
            </a:r>
            <a:r>
              <a:rPr sz="3000" spc="31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со</a:t>
            </a:r>
            <a:r>
              <a:rPr sz="3000" spc="31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списками</a:t>
            </a:r>
            <a:r>
              <a:rPr sz="3000" spc="31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распределения.</a:t>
            </a:r>
            <a:r>
              <a:rPr sz="3000" spc="315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Изменение </a:t>
            </a:r>
            <a:r>
              <a:rPr sz="3000" spc="-30" dirty="0">
                <a:latin typeface="Times New Roman"/>
                <a:cs typeface="Times New Roman"/>
              </a:rPr>
              <a:t>рабочего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места</a:t>
            </a:r>
            <a:r>
              <a:rPr sz="3000" spc="6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запрещено.</a:t>
            </a:r>
            <a:endParaRPr sz="3000">
              <a:latin typeface="Times New Roman"/>
              <a:cs typeface="Times New Roman"/>
            </a:endParaRPr>
          </a:p>
          <a:p>
            <a:pPr marL="355600" marR="12065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Во</a:t>
            </a:r>
            <a:r>
              <a:rPr sz="3000" spc="4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4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</a:t>
            </a:r>
            <a:r>
              <a:rPr sz="3000" spc="4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участникам</a:t>
            </a:r>
            <a:r>
              <a:rPr sz="3000" spc="4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4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запрещается</a:t>
            </a:r>
            <a:r>
              <a:rPr sz="3000" spc="4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общаться </a:t>
            </a:r>
            <a:r>
              <a:rPr sz="3000" dirty="0">
                <a:latin typeface="Times New Roman"/>
                <a:cs typeface="Times New Roman"/>
              </a:rPr>
              <a:t>друг</a:t>
            </a:r>
            <a:r>
              <a:rPr sz="3000" spc="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11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другом,</a:t>
            </a:r>
            <a:r>
              <a:rPr sz="3000" spc="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свободно</a:t>
            </a:r>
            <a:r>
              <a:rPr sz="3000" spc="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перемещаться</a:t>
            </a:r>
            <a:r>
              <a:rPr sz="3000" spc="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110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аудитории</a:t>
            </a:r>
            <a:r>
              <a:rPr sz="3000" spc="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9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ППЭ, </a:t>
            </a:r>
            <a:r>
              <a:rPr sz="3000" spc="-50" dirty="0">
                <a:latin typeface="Times New Roman"/>
                <a:cs typeface="Times New Roman"/>
              </a:rPr>
              <a:t>выходить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из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95" dirty="0">
                <a:latin typeface="Times New Roman"/>
                <a:cs typeface="Times New Roman"/>
              </a:rPr>
              <a:t>аудитории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без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разрешения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организатора.</a:t>
            </a:r>
            <a:endParaRPr sz="3000">
              <a:latin typeface="Times New Roman"/>
              <a:cs typeface="Times New Roman"/>
            </a:endParaRPr>
          </a:p>
          <a:p>
            <a:pPr marL="355600" marR="11430" indent="-34290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При</a:t>
            </a:r>
            <a:r>
              <a:rPr sz="3000" spc="2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выходе</a:t>
            </a:r>
            <a:r>
              <a:rPr sz="3000" spc="2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из</a:t>
            </a:r>
            <a:r>
              <a:rPr sz="3000" spc="280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аудитории</a:t>
            </a:r>
            <a:r>
              <a:rPr sz="3000" spc="2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во</a:t>
            </a:r>
            <a:r>
              <a:rPr sz="3000" spc="2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2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</a:t>
            </a:r>
            <a:r>
              <a:rPr sz="3000" spc="2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участник</a:t>
            </a:r>
            <a:r>
              <a:rPr sz="3000" spc="29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ГИА </a:t>
            </a:r>
            <a:r>
              <a:rPr sz="3000" dirty="0">
                <a:latin typeface="Times New Roman"/>
                <a:cs typeface="Times New Roman"/>
              </a:rPr>
              <a:t>должен</a:t>
            </a:r>
            <a:r>
              <a:rPr sz="3000" spc="2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оставить</a:t>
            </a:r>
            <a:r>
              <a:rPr sz="3000" spc="3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экзаменационные</a:t>
            </a:r>
            <a:r>
              <a:rPr sz="3000" spc="2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материалы,</a:t>
            </a:r>
            <a:r>
              <a:rPr sz="3000" spc="3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черновики</a:t>
            </a:r>
            <a:r>
              <a:rPr sz="3000" spc="27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и </a:t>
            </a:r>
            <a:r>
              <a:rPr sz="3000" dirty="0">
                <a:latin typeface="Times New Roman"/>
                <a:cs typeface="Times New Roman"/>
              </a:rPr>
              <a:t>письменные</a:t>
            </a:r>
            <a:r>
              <a:rPr sz="3000" spc="-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принадлежности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рабочем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столе.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23690" y="34493"/>
            <a:ext cx="779716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30630" algn="l"/>
                <a:tab pos="3858895" algn="l"/>
                <a:tab pos="6131560" algn="l"/>
              </a:tabLst>
            </a:pPr>
            <a:r>
              <a:rPr sz="2900" b="1" spc="-25" dirty="0">
                <a:latin typeface="Times New Roman"/>
                <a:cs typeface="Times New Roman"/>
              </a:rPr>
              <a:t>ГИА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10" dirty="0">
                <a:latin typeface="Times New Roman"/>
                <a:cs typeface="Times New Roman"/>
              </a:rPr>
              <a:t>допустившие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10" dirty="0">
                <a:latin typeface="Times New Roman"/>
                <a:cs typeface="Times New Roman"/>
              </a:rPr>
              <a:t>нарушение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указанных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4282" y="34493"/>
            <a:ext cx="2221865" cy="1353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5080" indent="-34099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b="1" spc="-10" dirty="0">
                <a:latin typeface="Times New Roman"/>
                <a:cs typeface="Times New Roman"/>
              </a:rPr>
              <a:t>Участники 	</a:t>
            </a:r>
            <a:r>
              <a:rPr sz="2900" spc="-10" dirty="0">
                <a:latin typeface="Times New Roman"/>
                <a:cs typeface="Times New Roman"/>
              </a:rPr>
              <a:t>требований 	</a:t>
            </a:r>
            <a:r>
              <a:rPr sz="2900" b="1" spc="-10" dirty="0">
                <a:latin typeface="Times New Roman"/>
                <a:cs typeface="Times New Roman"/>
              </a:rPr>
              <a:t>экзамена</a:t>
            </a:r>
            <a:r>
              <a:rPr sz="2900" spc="-10" dirty="0"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9161" y="477774"/>
            <a:ext cx="8218170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r">
              <a:lnSpc>
                <a:spcPts val="3479"/>
              </a:lnSpc>
              <a:spcBef>
                <a:spcPts val="105"/>
              </a:spcBef>
              <a:tabLst>
                <a:tab pos="874394" algn="l"/>
                <a:tab pos="1976755" algn="l"/>
                <a:tab pos="4011295" algn="l"/>
                <a:tab pos="5730240" algn="l"/>
                <a:tab pos="7792720" algn="l"/>
              </a:tabLst>
            </a:pPr>
            <a:r>
              <a:rPr sz="2900" spc="-25" dirty="0">
                <a:latin typeface="Times New Roman"/>
                <a:cs typeface="Times New Roman"/>
              </a:rPr>
              <a:t>или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0" dirty="0">
                <a:latin typeface="Times New Roman"/>
                <a:cs typeface="Times New Roman"/>
              </a:rPr>
              <a:t>иные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нарушения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Порядка,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b="1" spc="-10" dirty="0">
                <a:latin typeface="Times New Roman"/>
                <a:cs typeface="Times New Roman"/>
              </a:rPr>
              <a:t>удаляются</a:t>
            </a:r>
            <a:r>
              <a:rPr sz="2900" b="1" dirty="0">
                <a:latin typeface="Times New Roman"/>
                <a:cs typeface="Times New Roman"/>
              </a:rPr>
              <a:t>	</a:t>
            </a:r>
            <a:r>
              <a:rPr sz="2900" b="1" spc="-50" dirty="0">
                <a:latin typeface="Times New Roman"/>
                <a:cs typeface="Times New Roman"/>
              </a:rPr>
              <a:t>с</a:t>
            </a:r>
            <a:endParaRPr sz="2900">
              <a:latin typeface="Times New Roman"/>
              <a:cs typeface="Times New Roman"/>
            </a:endParaRPr>
          </a:p>
          <a:p>
            <a:pPr marR="5080" algn="r">
              <a:lnSpc>
                <a:spcPts val="3479"/>
              </a:lnSpc>
              <a:tabLst>
                <a:tab pos="717550" algn="l"/>
                <a:tab pos="2324100" algn="l"/>
                <a:tab pos="3508375" algn="l"/>
                <a:tab pos="5039995" algn="l"/>
                <a:tab pos="7880984" algn="l"/>
              </a:tabLst>
            </a:pPr>
            <a:r>
              <a:rPr sz="2900" spc="-25" dirty="0">
                <a:latin typeface="Times New Roman"/>
                <a:cs typeface="Times New Roman"/>
              </a:rPr>
              <a:t>По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данному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0" dirty="0">
                <a:latin typeface="Times New Roman"/>
                <a:cs typeface="Times New Roman"/>
              </a:rPr>
              <a:t>факту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лицами,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ответственными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за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4282" y="1362201"/>
            <a:ext cx="1044448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latin typeface="Times New Roman"/>
                <a:cs typeface="Times New Roman"/>
              </a:rPr>
              <a:t>проведение</a:t>
            </a:r>
            <a:r>
              <a:rPr sz="2900" spc="16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ОГЭ</a:t>
            </a:r>
            <a:r>
              <a:rPr sz="2900" spc="1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1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ППЭ,</a:t>
            </a:r>
            <a:r>
              <a:rPr sz="2900" spc="1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составляется</a:t>
            </a:r>
            <a:r>
              <a:rPr sz="2900" spc="204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акт,</a:t>
            </a:r>
            <a:r>
              <a:rPr sz="2900" spc="13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который</a:t>
            </a:r>
            <a:r>
              <a:rPr sz="2900" spc="1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передаётся </a:t>
            </a:r>
            <a:r>
              <a:rPr sz="2900" dirty="0">
                <a:latin typeface="Times New Roman"/>
                <a:cs typeface="Times New Roman"/>
              </a:rPr>
              <a:t>на</a:t>
            </a:r>
            <a:r>
              <a:rPr sz="2900" spc="13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рассмотрение</a:t>
            </a:r>
            <a:r>
              <a:rPr sz="2900" spc="114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председателю</a:t>
            </a:r>
            <a:r>
              <a:rPr sz="2900" spc="12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ГЭК.</a:t>
            </a:r>
            <a:r>
              <a:rPr sz="2900" spc="13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Если</a:t>
            </a:r>
            <a:r>
              <a:rPr sz="2900" spc="12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факт</a:t>
            </a:r>
            <a:r>
              <a:rPr sz="2900" spc="120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нарушения </a:t>
            </a:r>
            <a:r>
              <a:rPr sz="2900" dirty="0">
                <a:latin typeface="Times New Roman"/>
                <a:cs typeface="Times New Roman"/>
              </a:rPr>
              <a:t>участником</a:t>
            </a:r>
            <a:r>
              <a:rPr sz="2900" spc="3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4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Порядка</a:t>
            </a:r>
            <a:r>
              <a:rPr sz="2900" spc="3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подтверждается,</a:t>
            </a:r>
            <a:r>
              <a:rPr sz="2900" spc="4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председатель</a:t>
            </a:r>
            <a:r>
              <a:rPr sz="2900" spc="39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ГЭК </a:t>
            </a:r>
            <a:r>
              <a:rPr sz="2900" dirty="0">
                <a:latin typeface="Times New Roman"/>
                <a:cs typeface="Times New Roman"/>
              </a:rPr>
              <a:t>принимает</a:t>
            </a:r>
            <a:r>
              <a:rPr sz="2900" spc="4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решение</a:t>
            </a:r>
            <a:r>
              <a:rPr sz="2900" spc="47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об</a:t>
            </a:r>
            <a:r>
              <a:rPr sz="2900" spc="47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аннулировании</a:t>
            </a:r>
            <a:r>
              <a:rPr sz="2900" spc="459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результатов</a:t>
            </a:r>
            <a:r>
              <a:rPr sz="2900" spc="44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участника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-7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-105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соответствующему</a:t>
            </a:r>
            <a:r>
              <a:rPr sz="2900" spc="-7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учебному</a:t>
            </a:r>
            <a:r>
              <a:rPr sz="2900" spc="-7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предмету.</a:t>
            </a: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2900">
              <a:latin typeface="Times New Roman"/>
              <a:cs typeface="Times New Roman"/>
            </a:endParaRPr>
          </a:p>
          <a:p>
            <a:pPr marL="353695" marR="7620" indent="-340995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Нарушение</a:t>
            </a:r>
            <a:r>
              <a:rPr sz="2900" spc="2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установленного</a:t>
            </a:r>
            <a:r>
              <a:rPr sz="2900" spc="215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законодательством</a:t>
            </a:r>
            <a:r>
              <a:rPr sz="2900" spc="204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об</a:t>
            </a:r>
            <a:r>
              <a:rPr sz="2900" spc="22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образовании 	</a:t>
            </a:r>
            <a:r>
              <a:rPr sz="2900" dirty="0">
                <a:latin typeface="Times New Roman"/>
                <a:cs typeface="Times New Roman"/>
              </a:rPr>
              <a:t>порядка</a:t>
            </a:r>
            <a:r>
              <a:rPr sz="2900" spc="40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проведения</a:t>
            </a:r>
            <a:r>
              <a:rPr sz="2900" spc="40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государственной</a:t>
            </a:r>
            <a:r>
              <a:rPr sz="2900" spc="40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итоговой</a:t>
            </a:r>
            <a:r>
              <a:rPr sz="2900" spc="405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аттестации 	</a:t>
            </a:r>
            <a:r>
              <a:rPr sz="2900" dirty="0">
                <a:latin typeface="Times New Roman"/>
                <a:cs typeface="Times New Roman"/>
              </a:rPr>
              <a:t>влечет</a:t>
            </a:r>
            <a:r>
              <a:rPr sz="2900" spc="3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наложение</a:t>
            </a:r>
            <a:r>
              <a:rPr sz="2900" spc="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административного</a:t>
            </a:r>
            <a:r>
              <a:rPr sz="2900" spc="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штрафа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соответствии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spc="-50" dirty="0">
                <a:latin typeface="Times New Roman"/>
                <a:cs typeface="Times New Roman"/>
              </a:rPr>
              <a:t>с 	</a:t>
            </a:r>
            <a:r>
              <a:rPr sz="2900" dirty="0">
                <a:latin typeface="Times New Roman"/>
                <a:cs typeface="Times New Roman"/>
              </a:rPr>
              <a:t>ч.</a:t>
            </a:r>
            <a:r>
              <a:rPr sz="2900" spc="409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4</a:t>
            </a:r>
            <a:r>
              <a:rPr sz="2900" spc="40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ст.</a:t>
            </a:r>
            <a:r>
              <a:rPr sz="2900" spc="38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19.30.</a:t>
            </a:r>
            <a:r>
              <a:rPr sz="2900" spc="409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Кодекса</a:t>
            </a:r>
            <a:r>
              <a:rPr sz="2900" spc="39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Российской</a:t>
            </a:r>
            <a:r>
              <a:rPr sz="2900" spc="400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Федерации</a:t>
            </a:r>
            <a:r>
              <a:rPr sz="2900" spc="405" dirty="0">
                <a:latin typeface="Times New Roman"/>
                <a:cs typeface="Times New Roman"/>
              </a:rPr>
              <a:t>   </a:t>
            </a:r>
            <a:r>
              <a:rPr sz="2900" spc="-25" dirty="0">
                <a:latin typeface="Times New Roman"/>
                <a:cs typeface="Times New Roman"/>
              </a:rPr>
              <a:t>об 	</a:t>
            </a:r>
            <a:r>
              <a:rPr sz="2900" spc="-10" dirty="0">
                <a:latin typeface="Times New Roman"/>
                <a:cs typeface="Times New Roman"/>
              </a:rPr>
              <a:t>административных</a:t>
            </a:r>
            <a:r>
              <a:rPr sz="2900" spc="-114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правонарушениях</a:t>
            </a:r>
            <a:r>
              <a:rPr sz="2900" spc="-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от</a:t>
            </a:r>
            <a:r>
              <a:rPr sz="2900" spc="-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30.12.2001</a:t>
            </a:r>
            <a:r>
              <a:rPr sz="2900" spc="-6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№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195-</a:t>
            </a:r>
            <a:r>
              <a:rPr sz="2900" spc="-25" dirty="0">
                <a:latin typeface="Times New Roman"/>
                <a:cs typeface="Times New Roman"/>
              </a:rPr>
              <a:t>ФЗ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0054" y="338708"/>
            <a:ext cx="987933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900" spc="-10" dirty="0">
                <a:latin typeface="Times New Roman"/>
                <a:cs typeface="Times New Roman"/>
              </a:rPr>
              <a:t>Экзаменационная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работа</a:t>
            </a:r>
            <a:r>
              <a:rPr sz="2900" spc="-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выполняется</a:t>
            </a:r>
            <a:r>
              <a:rPr sz="2900" spc="-1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гелевой,</a:t>
            </a:r>
            <a:r>
              <a:rPr sz="2900" spc="-7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капиллярной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3208" y="781050"/>
            <a:ext cx="513778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410335" algn="l"/>
                <a:tab pos="1880870" algn="l"/>
                <a:tab pos="2118995" algn="l"/>
                <a:tab pos="3894454" algn="l"/>
              </a:tabLst>
            </a:pPr>
            <a:r>
              <a:rPr sz="2900" spc="-10" dirty="0">
                <a:latin typeface="Times New Roman"/>
                <a:cs typeface="Times New Roman"/>
              </a:rPr>
              <a:t>ручкой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50" dirty="0">
                <a:latin typeface="Times New Roman"/>
                <a:cs typeface="Times New Roman"/>
              </a:rPr>
              <a:t>с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чернилами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35" dirty="0">
                <a:latin typeface="Times New Roman"/>
                <a:cs typeface="Times New Roman"/>
              </a:rPr>
              <a:t>черного </a:t>
            </a:r>
            <a:r>
              <a:rPr sz="2900" spc="-10" dirty="0">
                <a:latin typeface="Times New Roman"/>
                <a:cs typeface="Times New Roman"/>
              </a:rPr>
              <a:t>работы,</a:t>
            </a:r>
            <a:r>
              <a:rPr sz="2900" dirty="0">
                <a:latin typeface="Times New Roman"/>
                <a:cs typeface="Times New Roman"/>
              </a:rPr>
              <a:t>			</a:t>
            </a:r>
            <a:r>
              <a:rPr sz="2900" spc="-10" dirty="0">
                <a:latin typeface="Times New Roman"/>
                <a:cs typeface="Times New Roman"/>
              </a:rPr>
              <a:t>выполненные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97979" y="781050"/>
            <a:ext cx="134810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8321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цвета. </a:t>
            </a:r>
            <a:r>
              <a:rPr sz="2900" spc="-25" dirty="0">
                <a:latin typeface="Times New Roman"/>
                <a:cs typeface="Times New Roman"/>
              </a:rPr>
              <a:t>другими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42426" y="781050"/>
            <a:ext cx="289369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4530" marR="5080" indent="-672465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Экзаменационные письменными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0054" y="1665858"/>
            <a:ext cx="9939655" cy="447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latin typeface="Times New Roman"/>
                <a:cs typeface="Times New Roman"/>
              </a:rPr>
              <a:t>принадлежностями,</a:t>
            </a:r>
            <a:r>
              <a:rPr sz="2900" spc="-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</a:t>
            </a:r>
            <a:r>
              <a:rPr sz="2900" spc="-55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обрабатываются</a:t>
            </a:r>
            <a:r>
              <a:rPr sz="2900" spc="-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</a:t>
            </a:r>
            <a:r>
              <a:rPr sz="2900" spc="-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</a:t>
            </a:r>
            <a:r>
              <a:rPr sz="2900" spc="-5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проверяются.</a:t>
            </a: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2900">
              <a:latin typeface="Times New Roman"/>
              <a:cs typeface="Times New Roman"/>
            </a:endParaRPr>
          </a:p>
          <a:p>
            <a:pPr marL="353695" marR="5080" indent="-340995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Участник</a:t>
            </a:r>
            <a:r>
              <a:rPr sz="2900" spc="7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может</a:t>
            </a:r>
            <a:r>
              <a:rPr sz="2900" spc="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при</a:t>
            </a:r>
            <a:r>
              <a:rPr sz="2900" spc="7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выполнении</a:t>
            </a:r>
            <a:r>
              <a:rPr sz="2900" spc="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работы</a:t>
            </a:r>
            <a:r>
              <a:rPr sz="2900" spc="60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использовать 	</a:t>
            </a:r>
            <a:r>
              <a:rPr sz="2900" dirty="0">
                <a:latin typeface="Times New Roman"/>
                <a:cs typeface="Times New Roman"/>
              </a:rPr>
              <a:t>черновики,</a:t>
            </a:r>
            <a:r>
              <a:rPr sz="2900" spc="5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выдаваемые</a:t>
            </a:r>
            <a:r>
              <a:rPr sz="2900" spc="5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образовательной</a:t>
            </a:r>
            <a:r>
              <a:rPr sz="2900" spc="5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организации,</a:t>
            </a:r>
            <a:r>
              <a:rPr sz="2900" spc="45" dirty="0">
                <a:latin typeface="Times New Roman"/>
                <a:cs typeface="Times New Roman"/>
              </a:rPr>
              <a:t>  </a:t>
            </a:r>
            <a:r>
              <a:rPr sz="2900" spc="-25" dirty="0">
                <a:latin typeface="Times New Roman"/>
                <a:cs typeface="Times New Roman"/>
              </a:rPr>
              <a:t>на 	</a:t>
            </a:r>
            <a:r>
              <a:rPr sz="2900" dirty="0">
                <a:latin typeface="Times New Roman"/>
                <a:cs typeface="Times New Roman"/>
              </a:rPr>
              <a:t>базе</a:t>
            </a:r>
            <a:r>
              <a:rPr sz="2900" spc="114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которой</a:t>
            </a:r>
            <a:r>
              <a:rPr sz="2900" spc="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организован</a:t>
            </a:r>
            <a:r>
              <a:rPr sz="2900" spc="1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ППЭ,</a:t>
            </a:r>
            <a:r>
              <a:rPr sz="2900" spc="1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</a:t>
            </a:r>
            <a:r>
              <a:rPr sz="2900" spc="1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делать</a:t>
            </a:r>
            <a:r>
              <a:rPr sz="2900" spc="10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пометки</a:t>
            </a:r>
            <a:r>
              <a:rPr sz="2900" spc="1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1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КИМ</a:t>
            </a:r>
            <a:r>
              <a:rPr sz="2900" spc="12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(в 	</a:t>
            </a:r>
            <a:r>
              <a:rPr sz="2900" dirty="0">
                <a:latin typeface="Times New Roman"/>
                <a:cs typeface="Times New Roman"/>
              </a:rPr>
              <a:t>случае</a:t>
            </a:r>
            <a:r>
              <a:rPr sz="2900" spc="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проведения</a:t>
            </a:r>
            <a:r>
              <a:rPr sz="2900" spc="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ОГЭ</a:t>
            </a:r>
            <a:r>
              <a:rPr sz="2900" spc="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иностранным</a:t>
            </a:r>
            <a:r>
              <a:rPr sz="2900" spc="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языкам</a:t>
            </a:r>
            <a:r>
              <a:rPr sz="2900" spc="2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(раздел</a:t>
            </a:r>
            <a:endParaRPr sz="2900">
              <a:latin typeface="Times New Roman"/>
              <a:cs typeface="Times New Roman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2900" spc="-50" dirty="0">
                <a:latin typeface="Times New Roman"/>
                <a:cs typeface="Times New Roman"/>
              </a:rPr>
              <a:t>«Говорение»)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черновики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</a:t>
            </a:r>
            <a:r>
              <a:rPr sz="2900" spc="-10" dirty="0">
                <a:latin typeface="Times New Roman"/>
                <a:cs typeface="Times New Roman"/>
              </a:rPr>
              <a:t> выдаются).</a:t>
            </a: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46990">
              <a:lnSpc>
                <a:spcPct val="100000"/>
              </a:lnSpc>
            </a:pPr>
            <a:r>
              <a:rPr sz="2900" b="1" dirty="0">
                <a:latin typeface="Times New Roman"/>
                <a:cs typeface="Times New Roman"/>
              </a:rPr>
              <a:t>Внимание!</a:t>
            </a:r>
            <a:r>
              <a:rPr sz="2900" b="1" spc="6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Черновики и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КИМ</a:t>
            </a:r>
            <a:r>
              <a:rPr sz="2900" spc="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</a:t>
            </a:r>
            <a:r>
              <a:rPr sz="2900" spc="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проверяются</a:t>
            </a:r>
            <a:r>
              <a:rPr sz="2900" spc="-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</a:t>
            </a:r>
            <a:r>
              <a:rPr sz="2900" spc="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записи</a:t>
            </a:r>
            <a:r>
              <a:rPr sz="2900" spc="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них </a:t>
            </a:r>
            <a:r>
              <a:rPr sz="2900" dirty="0">
                <a:latin typeface="Times New Roman"/>
                <a:cs typeface="Times New Roman"/>
              </a:rPr>
              <a:t>не</a:t>
            </a:r>
            <a:r>
              <a:rPr sz="2900" spc="-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учитываются</a:t>
            </a:r>
            <a:r>
              <a:rPr sz="2900" spc="-8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при</a:t>
            </a:r>
            <a:r>
              <a:rPr sz="2900" spc="-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обработке.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0010" y="37337"/>
            <a:ext cx="43503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2050414" algn="l"/>
                <a:tab pos="2777490" algn="l"/>
                <a:tab pos="3100070" algn="l"/>
              </a:tabLst>
            </a:pPr>
            <a:r>
              <a:rPr sz="2800" spc="-10" dirty="0">
                <a:latin typeface="Times New Roman"/>
                <a:cs typeface="Times New Roman"/>
              </a:rPr>
              <a:t>Участник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ГИА,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75" dirty="0">
                <a:latin typeface="Times New Roman"/>
                <a:cs typeface="Times New Roman"/>
              </a:rPr>
              <a:t>который </a:t>
            </a:r>
            <a:r>
              <a:rPr sz="2800" spc="-10" dirty="0">
                <a:latin typeface="Times New Roman"/>
                <a:cs typeface="Times New Roman"/>
              </a:rPr>
              <a:t>объективным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причинам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91043" y="463753"/>
            <a:ext cx="15925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завершить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69456" y="37337"/>
            <a:ext cx="53663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1871345" algn="l"/>
                <a:tab pos="3451860" algn="l"/>
                <a:tab pos="4251960" algn="l"/>
              </a:tabLst>
            </a:pPr>
            <a:r>
              <a:rPr sz="2800" spc="-10" dirty="0">
                <a:latin typeface="Times New Roman"/>
                <a:cs typeface="Times New Roman"/>
              </a:rPr>
              <a:t>состоянию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здоровья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или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другим</a:t>
            </a:r>
            <a:endParaRPr sz="28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выполнение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44615" y="37337"/>
            <a:ext cx="469328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latin typeface="Times New Roman"/>
                <a:cs typeface="Times New Roman"/>
              </a:rPr>
              <a:t>по</a:t>
            </a:r>
            <a:endParaRPr sz="2800">
              <a:latin typeface="Times New Roman"/>
              <a:cs typeface="Times New Roman"/>
            </a:endParaRPr>
          </a:p>
          <a:p>
            <a:pPr marL="78105">
              <a:lnSpc>
                <a:spcPct val="100000"/>
              </a:lnSpc>
              <a:tabLst>
                <a:tab pos="817244" algn="l"/>
              </a:tabLst>
            </a:pPr>
            <a:r>
              <a:rPr sz="2800" spc="-25" dirty="0">
                <a:latin typeface="Times New Roman"/>
                <a:cs typeface="Times New Roman"/>
              </a:rPr>
              <a:t>не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может</a:t>
            </a:r>
            <a:endParaRPr sz="2800">
              <a:latin typeface="Times New Roman"/>
              <a:cs typeface="Times New Roman"/>
            </a:endParaRPr>
          </a:p>
          <a:p>
            <a:pPr marL="547370">
              <a:lnSpc>
                <a:spcPct val="100000"/>
              </a:lnSpc>
              <a:tabLst>
                <a:tab pos="1913255" algn="l"/>
                <a:tab pos="3261995" algn="l"/>
              </a:tabLst>
            </a:pPr>
            <a:r>
              <a:rPr sz="2800" spc="-10" dirty="0">
                <a:latin typeface="Times New Roman"/>
                <a:cs typeface="Times New Roman"/>
              </a:rPr>
              <a:t>имеет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право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досрочно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2910" y="890778"/>
            <a:ext cx="26904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экзаменационной </a:t>
            </a:r>
            <a:r>
              <a:rPr sz="2800" spc="-25" dirty="0">
                <a:latin typeface="Times New Roman"/>
                <a:cs typeface="Times New Roman"/>
              </a:rPr>
              <a:t>экзаменационные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0104" y="890778"/>
            <a:ext cx="63011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работы,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12620" algn="l"/>
                <a:tab pos="2374900" algn="l"/>
                <a:tab pos="4063365" algn="l"/>
                <a:tab pos="6050915" algn="l"/>
              </a:tabLst>
            </a:pPr>
            <a:r>
              <a:rPr sz="2800" spc="-10" dirty="0">
                <a:latin typeface="Times New Roman"/>
                <a:cs typeface="Times New Roman"/>
              </a:rPr>
              <a:t>материалы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покинуть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аудиторию.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В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93957" y="890778"/>
            <a:ext cx="8185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95"/>
              </a:spcBef>
            </a:pPr>
            <a:r>
              <a:rPr sz="2800" spc="-45" dirty="0">
                <a:latin typeface="Times New Roman"/>
                <a:cs typeface="Times New Roman"/>
              </a:rPr>
              <a:t>сдать </a:t>
            </a:r>
            <a:r>
              <a:rPr sz="2800" spc="-55" dirty="0">
                <a:latin typeface="Times New Roman"/>
                <a:cs typeface="Times New Roman"/>
              </a:rPr>
              <a:t>этом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92910" y="1745106"/>
            <a:ext cx="1024191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случае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участник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ГИА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сопровождении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организатора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проходит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в </a:t>
            </a:r>
            <a:r>
              <a:rPr sz="2800" dirty="0">
                <a:latin typeface="Times New Roman"/>
                <a:cs typeface="Times New Roman"/>
              </a:rPr>
              <a:t>медицинский</a:t>
            </a:r>
            <a:r>
              <a:rPr sz="2800" spc="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кабинет,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куда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приглашается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член</a:t>
            </a:r>
            <a:r>
              <a:rPr sz="2800" spc="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ГЭК.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4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случае подтверждения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медицинским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работником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ухудшения</a:t>
            </a:r>
            <a:r>
              <a:rPr sz="2800" spc="-10" dirty="0">
                <a:latin typeface="Times New Roman"/>
                <a:cs typeface="Times New Roman"/>
              </a:rPr>
              <a:t> состояния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2910" y="3025901"/>
            <a:ext cx="14452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imes New Roman"/>
                <a:cs typeface="Times New Roman"/>
              </a:rPr>
              <a:t>здоровья досрочно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13557" y="3025901"/>
            <a:ext cx="86093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23085" algn="l"/>
                <a:tab pos="2824480" algn="l"/>
                <a:tab pos="3293745" algn="l"/>
                <a:tab pos="4180840" algn="l"/>
                <a:tab pos="5885180" algn="l"/>
                <a:tab pos="7839075" algn="l"/>
              </a:tabLst>
            </a:pPr>
            <a:r>
              <a:rPr sz="2800" spc="-10" dirty="0">
                <a:latin typeface="Times New Roman"/>
                <a:cs typeface="Times New Roman"/>
              </a:rPr>
              <a:t>участника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ГИА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b="1" spc="-25" dirty="0">
                <a:latin typeface="Times New Roman"/>
                <a:cs typeface="Times New Roman"/>
              </a:rPr>
              <a:t>при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согласии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участника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25" dirty="0">
                <a:latin typeface="Times New Roman"/>
                <a:cs typeface="Times New Roman"/>
              </a:rPr>
              <a:t>ГИА</a:t>
            </a:r>
            <a:endParaRPr sz="2800">
              <a:latin typeface="Times New Roman"/>
              <a:cs typeface="Times New Roman"/>
            </a:endParaRPr>
          </a:p>
          <a:p>
            <a:pPr marL="86995">
              <a:lnSpc>
                <a:spcPct val="100000"/>
              </a:lnSpc>
              <a:tabLst>
                <a:tab pos="1941830" algn="l"/>
                <a:tab pos="3411220" algn="l"/>
                <a:tab pos="5647055" algn="l"/>
                <a:tab pos="6505575" algn="l"/>
              </a:tabLst>
            </a:pPr>
            <a:r>
              <a:rPr sz="2800" spc="-10" dirty="0">
                <a:latin typeface="Times New Roman"/>
                <a:cs typeface="Times New Roman"/>
              </a:rPr>
              <a:t>завершить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экзамен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составляется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Акт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о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60330" y="3452240"/>
            <a:ext cx="1652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latin typeface="Times New Roman"/>
                <a:cs typeface="Times New Roman"/>
              </a:rPr>
              <a:t>досрочном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0010" y="3879850"/>
            <a:ext cx="10584180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завершении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экзамена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объективным</a:t>
            </a:r>
            <a:r>
              <a:rPr sz="2800" spc="4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причинам.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дальнейшем </a:t>
            </a:r>
            <a:r>
              <a:rPr sz="2800" dirty="0">
                <a:latin typeface="Times New Roman"/>
                <a:cs typeface="Times New Roman"/>
              </a:rPr>
              <a:t>участник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ГИА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решению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председателя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ГЭК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сможет</a:t>
            </a:r>
            <a:r>
              <a:rPr sz="2800" spc="229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сдать экзамен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данному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предмету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резервные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сроки.</a:t>
            </a:r>
            <a:endParaRPr sz="2800">
              <a:latin typeface="Times New Roman"/>
              <a:cs typeface="Times New Roman"/>
            </a:endParaRPr>
          </a:p>
          <a:p>
            <a:pPr marL="354330" marR="5080" indent="-34163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Участники</a:t>
            </a:r>
            <a:r>
              <a:rPr sz="2800" spc="484" dirty="0">
                <a:latin typeface="Times New Roman"/>
                <a:cs typeface="Times New Roman"/>
              </a:rPr>
              <a:t>    </a:t>
            </a:r>
            <a:r>
              <a:rPr sz="2800" dirty="0">
                <a:latin typeface="Times New Roman"/>
                <a:cs typeface="Times New Roman"/>
              </a:rPr>
              <a:t>ГИА,</a:t>
            </a:r>
            <a:r>
              <a:rPr sz="2800" spc="490" dirty="0">
                <a:latin typeface="Times New Roman"/>
                <a:cs typeface="Times New Roman"/>
              </a:rPr>
              <a:t>    </a:t>
            </a:r>
            <a:r>
              <a:rPr sz="2800" dirty="0">
                <a:latin typeface="Times New Roman"/>
                <a:cs typeface="Times New Roman"/>
              </a:rPr>
              <a:t>досрочно</a:t>
            </a:r>
            <a:r>
              <a:rPr sz="2800" spc="490" dirty="0">
                <a:latin typeface="Times New Roman"/>
                <a:cs typeface="Times New Roman"/>
              </a:rPr>
              <a:t>    </a:t>
            </a:r>
            <a:r>
              <a:rPr sz="2800" dirty="0">
                <a:latin typeface="Times New Roman"/>
                <a:cs typeface="Times New Roman"/>
              </a:rPr>
              <a:t>завершившие</a:t>
            </a:r>
            <a:r>
              <a:rPr sz="2800" spc="465" dirty="0">
                <a:latin typeface="Times New Roman"/>
                <a:cs typeface="Times New Roman"/>
              </a:rPr>
              <a:t>    </a:t>
            </a:r>
            <a:r>
              <a:rPr sz="2800" spc="-10" dirty="0">
                <a:latin typeface="Times New Roman"/>
                <a:cs typeface="Times New Roman"/>
              </a:rPr>
              <a:t>выполнение 	</a:t>
            </a:r>
            <a:r>
              <a:rPr sz="2800" dirty="0">
                <a:latin typeface="Times New Roman"/>
                <a:cs typeface="Times New Roman"/>
              </a:rPr>
              <a:t>экзаменационной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работы,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могут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покинуть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ППЭ.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Организаторы 	</a:t>
            </a:r>
            <a:r>
              <a:rPr sz="2800" spc="-20" dirty="0">
                <a:latin typeface="Times New Roman"/>
                <a:cs typeface="Times New Roman"/>
              </a:rPr>
              <a:t>принимают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них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все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экзаменационные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материалы.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4282" y="699643"/>
            <a:ext cx="488251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2494915" algn="l"/>
                <a:tab pos="4488815" algn="l"/>
              </a:tabLst>
            </a:pPr>
            <a:r>
              <a:rPr sz="2900" spc="-10" dirty="0">
                <a:latin typeface="Times New Roman"/>
                <a:cs typeface="Times New Roman"/>
              </a:rPr>
              <a:t>Результаты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экзаменов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по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23223" y="699643"/>
            <a:ext cx="152844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учебному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33431" y="699643"/>
            <a:ext cx="148082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20" dirty="0">
                <a:latin typeface="Times New Roman"/>
                <a:cs typeface="Times New Roman"/>
              </a:rPr>
              <a:t>предмету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37182" y="1141857"/>
            <a:ext cx="486791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92120" algn="l"/>
              </a:tabLst>
            </a:pPr>
            <a:r>
              <a:rPr sz="2900" spc="-10" dirty="0">
                <a:latin typeface="Times New Roman"/>
                <a:cs typeface="Times New Roman"/>
              </a:rPr>
              <a:t>утверждаются,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изменяются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50177" y="699643"/>
            <a:ext cx="514540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каждому</a:t>
            </a:r>
            <a:endParaRPr sz="2900">
              <a:latin typeface="Times New Roman"/>
              <a:cs typeface="Times New Roman"/>
            </a:endParaRPr>
          </a:p>
          <a:p>
            <a:pPr marL="601345">
              <a:lnSpc>
                <a:spcPct val="100000"/>
              </a:lnSpc>
              <a:tabLst>
                <a:tab pos="1448435" algn="l"/>
                <a:tab pos="2922270" algn="l"/>
              </a:tabLst>
            </a:pPr>
            <a:r>
              <a:rPr sz="2900" spc="-50" dirty="0">
                <a:latin typeface="Times New Roman"/>
                <a:cs typeface="Times New Roman"/>
              </a:rPr>
              <a:t>и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(или)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35" dirty="0">
                <a:latin typeface="Times New Roman"/>
                <a:cs typeface="Times New Roman"/>
              </a:rPr>
              <a:t>аннулируются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37182" y="1583563"/>
            <a:ext cx="998474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председателем</a:t>
            </a:r>
            <a:r>
              <a:rPr sz="2900" spc="-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ГЭК.</a:t>
            </a:r>
            <a:r>
              <a:rPr sz="2900" spc="-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Изменение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spc="-55" dirty="0">
                <a:latin typeface="Times New Roman"/>
                <a:cs typeface="Times New Roman"/>
              </a:rPr>
              <a:t>результатов</a:t>
            </a:r>
            <a:r>
              <a:rPr sz="2900" spc="-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возможно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случае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74351" y="2026157"/>
            <a:ext cx="1747520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68120" algn="l"/>
              </a:tabLst>
            </a:pPr>
            <a:r>
              <a:rPr sz="2900" spc="-10" dirty="0">
                <a:latin typeface="Times New Roman"/>
                <a:cs typeface="Times New Roman"/>
              </a:rPr>
              <a:t>работ.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50" dirty="0">
                <a:latin typeface="Times New Roman"/>
                <a:cs typeface="Times New Roman"/>
              </a:rPr>
              <a:t>О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37182" y="2026157"/>
            <a:ext cx="1855470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проведения </a:t>
            </a:r>
            <a:r>
              <a:rPr sz="2900" spc="-25" dirty="0">
                <a:latin typeface="Times New Roman"/>
                <a:cs typeface="Times New Roman"/>
              </a:rPr>
              <a:t>проведении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4838" y="2026157"/>
            <a:ext cx="550989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105"/>
              </a:spcBef>
              <a:tabLst>
                <a:tab pos="2702560" algn="l"/>
                <a:tab pos="2858135" algn="l"/>
              </a:tabLst>
            </a:pPr>
            <a:r>
              <a:rPr sz="2900" spc="-10" dirty="0">
                <a:latin typeface="Times New Roman"/>
                <a:cs typeface="Times New Roman"/>
              </a:rPr>
              <a:t>перепроверки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экзаменационных перепроверки</a:t>
            </a:r>
            <a:r>
              <a:rPr sz="2900" dirty="0">
                <a:latin typeface="Times New Roman"/>
                <a:cs typeface="Times New Roman"/>
              </a:rPr>
              <a:t>		</a:t>
            </a:r>
            <a:r>
              <a:rPr sz="2900" spc="-10" dirty="0">
                <a:latin typeface="Times New Roman"/>
                <a:cs typeface="Times New Roman"/>
              </a:rPr>
              <a:t>сообщается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22383" y="2467813"/>
            <a:ext cx="249174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дополнительно.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94282" y="2910077"/>
            <a:ext cx="10441305" cy="3577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latin typeface="Times New Roman"/>
                <a:cs typeface="Times New Roman"/>
              </a:rPr>
              <a:t>Аннулирование</a:t>
            </a:r>
            <a:r>
              <a:rPr sz="2900" spc="24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результатов</a:t>
            </a:r>
            <a:r>
              <a:rPr sz="2900" spc="24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возможно</a:t>
            </a:r>
            <a:r>
              <a:rPr sz="2900" spc="25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254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случае</a:t>
            </a:r>
            <a:r>
              <a:rPr sz="2900" spc="254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выявления </a:t>
            </a:r>
            <a:r>
              <a:rPr sz="2900" dirty="0">
                <a:latin typeface="Times New Roman"/>
                <a:cs typeface="Times New Roman"/>
              </a:rPr>
              <a:t>нарушений</a:t>
            </a:r>
            <a:r>
              <a:rPr sz="2900" spc="4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Порядка,</a:t>
            </a:r>
            <a:r>
              <a:rPr sz="2900" spc="4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удовлетворения</a:t>
            </a:r>
            <a:r>
              <a:rPr sz="2900" spc="434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апелляции</a:t>
            </a:r>
            <a:r>
              <a:rPr sz="2900" spc="4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</a:t>
            </a:r>
            <a:r>
              <a:rPr sz="2900" spc="43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нарушении </a:t>
            </a:r>
            <a:r>
              <a:rPr sz="2900" dirty="0">
                <a:latin typeface="Times New Roman"/>
                <a:cs typeface="Times New Roman"/>
              </a:rPr>
              <a:t>порядка</a:t>
            </a:r>
            <a:r>
              <a:rPr sz="2900" spc="-1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проведения</a:t>
            </a:r>
            <a:r>
              <a:rPr sz="2900" spc="-16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экзаменов,</a:t>
            </a:r>
            <a:r>
              <a:rPr sz="2900" spc="-114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поданной</a:t>
            </a:r>
            <a:r>
              <a:rPr sz="2900" spc="-165" dirty="0">
                <a:latin typeface="Times New Roman"/>
                <a:cs typeface="Times New Roman"/>
              </a:rPr>
              <a:t> </a:t>
            </a:r>
            <a:r>
              <a:rPr sz="2900" spc="-40" dirty="0">
                <a:latin typeface="Times New Roman"/>
                <a:cs typeface="Times New Roman"/>
              </a:rPr>
              <a:t>участником</a:t>
            </a:r>
            <a:r>
              <a:rPr sz="2900" spc="-14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экзамена.</a:t>
            </a: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2900">
              <a:latin typeface="Times New Roman"/>
              <a:cs typeface="Times New Roman"/>
            </a:endParaRPr>
          </a:p>
          <a:p>
            <a:pPr marL="353695" marR="6350" indent="-340995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Результаты</a:t>
            </a:r>
            <a:r>
              <a:rPr sz="2900" spc="5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5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признаются</a:t>
            </a:r>
            <a:r>
              <a:rPr sz="2900" spc="5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удовлетворительными</a:t>
            </a:r>
            <a:r>
              <a:rPr sz="2900" spc="5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5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случае, 	</a:t>
            </a:r>
            <a:r>
              <a:rPr sz="2900" dirty="0">
                <a:latin typeface="Times New Roman"/>
                <a:cs typeface="Times New Roman"/>
              </a:rPr>
              <a:t>если</a:t>
            </a:r>
            <a:r>
              <a:rPr sz="2900" spc="2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участник</a:t>
            </a:r>
            <a:r>
              <a:rPr sz="2900" spc="254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254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2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сдаваемым</a:t>
            </a:r>
            <a:r>
              <a:rPr sz="2900" spc="27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учебным</a:t>
            </a:r>
            <a:r>
              <a:rPr sz="2900" spc="2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предметам</a:t>
            </a:r>
            <a:r>
              <a:rPr sz="2900" spc="26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набрал 	</a:t>
            </a:r>
            <a:r>
              <a:rPr sz="2900" dirty="0">
                <a:latin typeface="Times New Roman"/>
                <a:cs typeface="Times New Roman"/>
              </a:rPr>
              <a:t>минимальное</a:t>
            </a:r>
            <a:r>
              <a:rPr sz="2900" spc="34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количество</a:t>
            </a:r>
            <a:r>
              <a:rPr sz="2900" spc="33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первичных</a:t>
            </a:r>
            <a:r>
              <a:rPr sz="2900" spc="34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баллов,</a:t>
            </a:r>
            <a:r>
              <a:rPr sz="2900" spc="350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определенное 	</a:t>
            </a:r>
            <a:r>
              <a:rPr sz="2900" spc="-20" dirty="0">
                <a:latin typeface="Times New Roman"/>
                <a:cs typeface="Times New Roman"/>
              </a:rPr>
              <a:t>ОИВ.</a:t>
            </a:r>
            <a:endParaRPr sz="29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8867" y="51815"/>
            <a:ext cx="3610355" cy="89001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911344" y="137236"/>
            <a:ext cx="31026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Результаты</a:t>
            </a:r>
            <a:r>
              <a:rPr sz="3200" spc="-110" dirty="0"/>
              <a:t> </a:t>
            </a:r>
            <a:r>
              <a:rPr sz="3200" spc="-25" dirty="0"/>
              <a:t>ГИА</a:t>
            </a:r>
            <a:endParaRPr sz="3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0054" y="699643"/>
            <a:ext cx="10153650" cy="1794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5080" indent="-34099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spc="-30" dirty="0">
                <a:latin typeface="Times New Roman"/>
                <a:cs typeface="Times New Roman"/>
              </a:rPr>
              <a:t>Результаты</a:t>
            </a:r>
            <a:r>
              <a:rPr sz="2900" spc="1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2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1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течение</a:t>
            </a:r>
            <a:r>
              <a:rPr sz="2900" spc="17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одного</a:t>
            </a:r>
            <a:r>
              <a:rPr sz="2900" spc="1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рабочего</a:t>
            </a:r>
            <a:r>
              <a:rPr sz="2900" spc="17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дня,</a:t>
            </a:r>
            <a:r>
              <a:rPr sz="2900" spc="19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следующего 	</a:t>
            </a:r>
            <a:r>
              <a:rPr sz="2900" dirty="0">
                <a:latin typeface="Times New Roman"/>
                <a:cs typeface="Times New Roman"/>
              </a:rPr>
              <a:t>за</a:t>
            </a:r>
            <a:r>
              <a:rPr sz="2900" spc="66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днем</a:t>
            </a:r>
            <a:r>
              <a:rPr sz="2900" spc="6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получения</a:t>
            </a:r>
            <a:r>
              <a:rPr sz="2900" spc="67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результатов</a:t>
            </a:r>
            <a:r>
              <a:rPr sz="2900" spc="63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проверки</a:t>
            </a:r>
            <a:r>
              <a:rPr sz="2900" spc="66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экзаменационных 	</a:t>
            </a:r>
            <a:r>
              <a:rPr sz="2900" spc="-45" dirty="0">
                <a:latin typeface="Times New Roman"/>
                <a:cs typeface="Times New Roman"/>
              </a:rPr>
              <a:t>работ,</a:t>
            </a:r>
            <a:r>
              <a:rPr sz="2900" spc="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утверждаются</a:t>
            </a:r>
            <a:r>
              <a:rPr sz="2900" spc="7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председателем</a:t>
            </a:r>
            <a:r>
              <a:rPr sz="2900" spc="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ГЭК.</a:t>
            </a:r>
            <a:r>
              <a:rPr sz="2900" spc="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После</a:t>
            </a:r>
            <a:r>
              <a:rPr sz="2900" spc="8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утверждения 	</a:t>
            </a:r>
            <a:r>
              <a:rPr sz="2900" spc="-45" dirty="0">
                <a:latin typeface="Times New Roman"/>
                <a:cs typeface="Times New Roman"/>
              </a:rPr>
              <a:t>результаты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течение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одного</a:t>
            </a:r>
            <a:r>
              <a:rPr sz="290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рабочего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дня передаются</a:t>
            </a:r>
            <a:r>
              <a:rPr sz="2900" spc="10" dirty="0">
                <a:latin typeface="Times New Roman"/>
                <a:cs typeface="Times New Roman"/>
              </a:rPr>
              <a:t> </a:t>
            </a:r>
            <a:r>
              <a:rPr sz="2900" spc="-50" dirty="0">
                <a:latin typeface="Times New Roman"/>
                <a:cs typeface="Times New Roman"/>
              </a:rPr>
              <a:t>в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3208" y="2467813"/>
            <a:ext cx="590486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781935" algn="l"/>
                <a:tab pos="3429635" algn="l"/>
                <a:tab pos="5146040" algn="l"/>
              </a:tabLst>
            </a:pPr>
            <a:r>
              <a:rPr sz="2900" spc="-10" dirty="0">
                <a:latin typeface="Times New Roman"/>
                <a:cs typeface="Times New Roman"/>
              </a:rPr>
              <a:t>образовательные</a:t>
            </a:r>
            <a:r>
              <a:rPr sz="2900" dirty="0">
                <a:latin typeface="Times New Roman"/>
                <a:cs typeface="Times New Roman"/>
              </a:rPr>
              <a:t>		</a:t>
            </a:r>
            <a:r>
              <a:rPr sz="2900" spc="-10" dirty="0">
                <a:latin typeface="Times New Roman"/>
                <a:cs typeface="Times New Roman"/>
              </a:rPr>
              <a:t>организации ознакомления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участников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ГИА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08644" y="2467813"/>
            <a:ext cx="3638550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5"/>
              </a:spcBef>
              <a:tabLst>
                <a:tab pos="1088390" algn="l"/>
                <a:tab pos="1312545" algn="l"/>
              </a:tabLst>
            </a:pPr>
            <a:r>
              <a:rPr sz="2900" spc="-25" dirty="0">
                <a:latin typeface="Times New Roman"/>
                <a:cs typeface="Times New Roman"/>
              </a:rPr>
              <a:t>для</a:t>
            </a:r>
            <a:r>
              <a:rPr sz="2900" dirty="0">
                <a:latin typeface="Times New Roman"/>
                <a:cs typeface="Times New Roman"/>
              </a:rPr>
              <a:t>		</a:t>
            </a:r>
            <a:r>
              <a:rPr sz="2900" spc="-10" dirty="0">
                <a:latin typeface="Times New Roman"/>
                <a:cs typeface="Times New Roman"/>
              </a:rPr>
              <a:t>последующего </a:t>
            </a:r>
            <a:r>
              <a:rPr sz="2900" spc="-50" dirty="0">
                <a:latin typeface="Times New Roman"/>
                <a:cs typeface="Times New Roman"/>
              </a:rPr>
              <a:t>с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утвержденными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10054" y="3352546"/>
            <a:ext cx="10152380" cy="3135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sz="2900" spc="-20" dirty="0">
                <a:latin typeface="Times New Roman"/>
                <a:cs typeface="Times New Roman"/>
              </a:rPr>
              <a:t>председателем</a:t>
            </a:r>
            <a:r>
              <a:rPr sz="2900" spc="-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ГЭК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spc="-50" dirty="0">
                <a:latin typeface="Times New Roman"/>
                <a:cs typeface="Times New Roman"/>
              </a:rPr>
              <a:t>результатами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ГИА.</a:t>
            </a: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2900">
              <a:latin typeface="Times New Roman"/>
              <a:cs typeface="Times New Roman"/>
            </a:endParaRPr>
          </a:p>
          <a:p>
            <a:pPr marL="353695" marR="5080" indent="-340995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Ознакомление</a:t>
            </a:r>
            <a:r>
              <a:rPr sz="2900" spc="380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участников</a:t>
            </a:r>
            <a:r>
              <a:rPr sz="2900" spc="375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385" dirty="0">
                <a:latin typeface="Times New Roman"/>
                <a:cs typeface="Times New Roman"/>
              </a:rPr>
              <a:t>    </a:t>
            </a:r>
            <a:r>
              <a:rPr sz="2900" dirty="0">
                <a:latin typeface="Times New Roman"/>
                <a:cs typeface="Times New Roman"/>
              </a:rPr>
              <a:t>с</a:t>
            </a:r>
            <a:r>
              <a:rPr sz="2900" spc="390" dirty="0">
                <a:latin typeface="Times New Roman"/>
                <a:cs typeface="Times New Roman"/>
              </a:rPr>
              <a:t>    </a:t>
            </a:r>
            <a:r>
              <a:rPr sz="2900" spc="-10" dirty="0">
                <a:latin typeface="Times New Roman"/>
                <a:cs typeface="Times New Roman"/>
              </a:rPr>
              <a:t>утвержденными 	председателем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ГЭК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spc="-35" dirty="0">
                <a:latin typeface="Times New Roman"/>
                <a:cs typeface="Times New Roman"/>
              </a:rPr>
              <a:t>результатами</a:t>
            </a:r>
            <a:r>
              <a:rPr sz="2900" spc="4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учебному</a:t>
            </a:r>
            <a:r>
              <a:rPr sz="2900" spc="5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предмету 	</a:t>
            </a:r>
            <a:r>
              <a:rPr sz="2900" dirty="0">
                <a:latin typeface="Times New Roman"/>
                <a:cs typeface="Times New Roman"/>
              </a:rPr>
              <a:t>осуществляется</a:t>
            </a:r>
            <a:r>
              <a:rPr sz="2900" spc="3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4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течение</a:t>
            </a:r>
            <a:r>
              <a:rPr sz="2900" spc="2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одного</a:t>
            </a:r>
            <a:r>
              <a:rPr sz="2900" spc="1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рабочего</a:t>
            </a:r>
            <a:r>
              <a:rPr sz="2900" spc="2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дня</a:t>
            </a:r>
            <a:r>
              <a:rPr sz="2900" spc="2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со</a:t>
            </a:r>
            <a:r>
              <a:rPr sz="2900" spc="2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дня</a:t>
            </a:r>
            <a:r>
              <a:rPr sz="2900" spc="25" dirty="0">
                <a:latin typeface="Times New Roman"/>
                <a:cs typeface="Times New Roman"/>
              </a:rPr>
              <a:t>  </a:t>
            </a:r>
            <a:r>
              <a:rPr sz="2900" spc="-25" dirty="0">
                <a:latin typeface="Times New Roman"/>
                <a:cs typeface="Times New Roman"/>
              </a:rPr>
              <a:t>их 	</a:t>
            </a:r>
            <a:r>
              <a:rPr sz="2900" dirty="0">
                <a:latin typeface="Times New Roman"/>
                <a:cs typeface="Times New Roman"/>
              </a:rPr>
              <a:t>передачи</a:t>
            </a:r>
            <a:r>
              <a:rPr sz="2900" spc="7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образовательные</a:t>
            </a:r>
            <a:r>
              <a:rPr sz="2900" spc="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организации.</a:t>
            </a:r>
            <a:r>
              <a:rPr sz="2900" spc="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Указанный</a:t>
            </a:r>
            <a:r>
              <a:rPr sz="2900" spc="705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день 	</a:t>
            </a:r>
            <a:r>
              <a:rPr sz="2900" dirty="0">
                <a:latin typeface="Times New Roman"/>
                <a:cs typeface="Times New Roman"/>
              </a:rPr>
              <a:t>считается</a:t>
            </a:r>
            <a:r>
              <a:rPr sz="2900" spc="-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официальным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днем</a:t>
            </a:r>
            <a:r>
              <a:rPr sz="2900" spc="-5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объявления</a:t>
            </a:r>
            <a:r>
              <a:rPr sz="2900" spc="-7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результатов.</a:t>
            </a:r>
            <a:endParaRPr sz="29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8867" y="51815"/>
            <a:ext cx="3610355" cy="89001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11344" y="137236"/>
            <a:ext cx="31026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Результаты</a:t>
            </a:r>
            <a:r>
              <a:rPr sz="3200" spc="-110" dirty="0"/>
              <a:t> </a:t>
            </a:r>
            <a:r>
              <a:rPr sz="3200" spc="-25" dirty="0"/>
              <a:t>ГИА</a:t>
            </a:r>
            <a:endParaRPr sz="3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2317" y="1275334"/>
            <a:ext cx="994092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Участникам</a:t>
            </a:r>
            <a:r>
              <a:rPr sz="3000" spc="4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ГИА,</a:t>
            </a:r>
            <a:r>
              <a:rPr sz="3000" spc="4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4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прошедшим</a:t>
            </a:r>
            <a:r>
              <a:rPr sz="3000" spc="4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43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или</a:t>
            </a:r>
            <a:r>
              <a:rPr sz="3000" spc="44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получившим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509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509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неудовлетворительные</a:t>
            </a:r>
            <a:r>
              <a:rPr sz="3000" b="1" spc="4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результаты</a:t>
            </a:r>
            <a:r>
              <a:rPr sz="3000" b="1" spc="49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более</a:t>
            </a:r>
            <a:r>
              <a:rPr sz="3000" b="1" spc="50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чем </a:t>
            </a:r>
            <a:r>
              <a:rPr sz="3000" b="1" dirty="0">
                <a:latin typeface="Times New Roman"/>
                <a:cs typeface="Times New Roman"/>
              </a:rPr>
              <a:t>по</a:t>
            </a:r>
            <a:r>
              <a:rPr sz="3000" b="1" spc="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двум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предметам</a:t>
            </a:r>
            <a:r>
              <a:rPr sz="3000" spc="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либо</a:t>
            </a:r>
            <a:r>
              <a:rPr sz="3000" b="1" spc="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получившим</a:t>
            </a:r>
            <a:r>
              <a:rPr sz="3000" spc="50" dirty="0">
                <a:latin typeface="Times New Roman"/>
                <a:cs typeface="Times New Roman"/>
              </a:rPr>
              <a:t> </a:t>
            </a:r>
            <a:r>
              <a:rPr sz="3000" b="1" spc="-20" dirty="0">
                <a:latin typeface="Times New Roman"/>
                <a:cs typeface="Times New Roman"/>
              </a:rPr>
              <a:t>повторно </a:t>
            </a:r>
            <a:r>
              <a:rPr sz="3000" b="1" dirty="0">
                <a:latin typeface="Times New Roman"/>
                <a:cs typeface="Times New Roman"/>
              </a:rPr>
              <a:t>неудовлетворительный</a:t>
            </a:r>
            <a:r>
              <a:rPr sz="3000" b="1" spc="4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результат</a:t>
            </a:r>
            <a:r>
              <a:rPr sz="3000" b="1" spc="4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484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одному</a:t>
            </a:r>
            <a:r>
              <a:rPr sz="3000" spc="4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или</a:t>
            </a:r>
            <a:r>
              <a:rPr sz="3000" spc="47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двум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254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предметам</a:t>
            </a:r>
            <a:r>
              <a:rPr sz="3000" spc="254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254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25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254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резервные</a:t>
            </a:r>
            <a:r>
              <a:rPr sz="3000" spc="260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сроки, </a:t>
            </a:r>
            <a:r>
              <a:rPr sz="3000" dirty="0">
                <a:latin typeface="Times New Roman"/>
                <a:cs typeface="Times New Roman"/>
              </a:rPr>
              <a:t>предоставляется</a:t>
            </a:r>
            <a:r>
              <a:rPr sz="3000" spc="3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право</a:t>
            </a:r>
            <a:r>
              <a:rPr sz="3000" spc="3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пройти</a:t>
            </a:r>
            <a:r>
              <a:rPr sz="3000" spc="3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3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34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соответствующим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1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предметам</a:t>
            </a:r>
            <a:r>
              <a:rPr sz="3000" spc="16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5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дополнительный</a:t>
            </a:r>
            <a:r>
              <a:rPr sz="3000" spc="1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период,</a:t>
            </a:r>
            <a:r>
              <a:rPr sz="3000" spc="1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но</a:t>
            </a:r>
            <a:r>
              <a:rPr sz="3000" spc="155" dirty="0">
                <a:latin typeface="Times New Roman"/>
                <a:cs typeface="Times New Roman"/>
              </a:rPr>
              <a:t>  </a:t>
            </a:r>
            <a:r>
              <a:rPr sz="3000" b="1" spc="-25" dirty="0">
                <a:latin typeface="Times New Roman"/>
                <a:cs typeface="Times New Roman"/>
              </a:rPr>
              <a:t>не </a:t>
            </a:r>
            <a:r>
              <a:rPr sz="3000" b="1" dirty="0">
                <a:latin typeface="Times New Roman"/>
                <a:cs typeface="Times New Roman"/>
              </a:rPr>
              <a:t>ранее</a:t>
            </a:r>
            <a:r>
              <a:rPr sz="3000" b="1" spc="15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1</a:t>
            </a:r>
            <a:r>
              <a:rPr sz="3000" b="1" spc="14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сентября</a:t>
            </a:r>
            <a:r>
              <a:rPr sz="3000" b="1" spc="15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текущего</a:t>
            </a:r>
            <a:r>
              <a:rPr sz="3000" b="1" spc="14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года</a:t>
            </a:r>
            <a:r>
              <a:rPr sz="3000" b="1" spc="13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сроки</a:t>
            </a:r>
            <a:r>
              <a:rPr sz="3000" spc="1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15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формах, устанавливаемых</a:t>
            </a:r>
            <a:r>
              <a:rPr sz="3000" spc="-10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Порядком.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2317" y="410336"/>
            <a:ext cx="23260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3000" spc="-10" dirty="0">
                <a:latin typeface="Times New Roman"/>
                <a:cs typeface="Times New Roman"/>
              </a:rPr>
              <a:t>Участникам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05629" y="410336"/>
            <a:ext cx="176466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экзаменов,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66459" y="410336"/>
            <a:ext cx="52431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67280" algn="l"/>
                <a:tab pos="3452495" algn="l"/>
                <a:tab pos="4834890" algn="l"/>
              </a:tabLst>
            </a:pPr>
            <a:r>
              <a:rPr sz="3000" spc="-10" dirty="0">
                <a:latin typeface="Times New Roman"/>
                <a:cs typeface="Times New Roman"/>
              </a:rPr>
              <a:t>проходящим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ГИА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только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5217" y="867866"/>
            <a:ext cx="95853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52370" algn="l"/>
                <a:tab pos="4077335" algn="l"/>
                <a:tab pos="6097270" algn="l"/>
                <a:tab pos="6647180" algn="l"/>
                <a:tab pos="8799195" algn="l"/>
              </a:tabLst>
            </a:pPr>
            <a:r>
              <a:rPr sz="3000" spc="-10" dirty="0">
                <a:latin typeface="Times New Roman"/>
                <a:cs typeface="Times New Roman"/>
              </a:rPr>
              <a:t>обязательным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учебным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предметам,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не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прошедшим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ГИА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25217" y="1325626"/>
            <a:ext cx="31349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9020" algn="l"/>
              </a:tabLst>
            </a:pPr>
            <a:r>
              <a:rPr sz="3000" spc="-25" dirty="0">
                <a:latin typeface="Times New Roman"/>
                <a:cs typeface="Times New Roman"/>
              </a:rPr>
              <a:t>или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получившим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84901" y="1325626"/>
            <a:ext cx="59620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  <a:tabLst>
                <a:tab pos="824865" algn="l"/>
                <a:tab pos="1193165" algn="l"/>
                <a:tab pos="2035175" algn="l"/>
              </a:tabLst>
            </a:pPr>
            <a:r>
              <a:rPr sz="3000" spc="-25" dirty="0">
                <a:latin typeface="Times New Roman"/>
                <a:cs typeface="Times New Roman"/>
              </a:rPr>
              <a:t>на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ГИА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b="1" spc="-55" dirty="0">
                <a:latin typeface="Times New Roman"/>
                <a:cs typeface="Times New Roman"/>
              </a:rPr>
              <a:t>неудовлетворительные </a:t>
            </a:r>
            <a:r>
              <a:rPr sz="3000" b="1" spc="-25" dirty="0">
                <a:latin typeface="Times New Roman"/>
                <a:cs typeface="Times New Roman"/>
              </a:rPr>
              <a:t>чем</a:t>
            </a:r>
            <a:r>
              <a:rPr sz="3000" b="1" dirty="0">
                <a:latin typeface="Times New Roman"/>
                <a:cs typeface="Times New Roman"/>
              </a:rPr>
              <a:t>		</a:t>
            </a:r>
            <a:r>
              <a:rPr sz="3000" b="1" spc="-25" dirty="0">
                <a:latin typeface="Times New Roman"/>
                <a:cs typeface="Times New Roman"/>
              </a:rPr>
              <a:t>по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78673" y="1782571"/>
            <a:ext cx="12280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latin typeface="Times New Roman"/>
                <a:cs typeface="Times New Roman"/>
              </a:rPr>
              <a:t>одному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03511" y="1782571"/>
            <a:ext cx="23685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40" dirty="0">
                <a:latin typeface="Times New Roman"/>
                <a:cs typeface="Times New Roman"/>
              </a:rPr>
              <a:t>обязательному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25217" y="1782571"/>
            <a:ext cx="3596004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7934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результаты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более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060575" algn="l"/>
              </a:tabLst>
            </a:pPr>
            <a:r>
              <a:rPr sz="3000" spc="-10" dirty="0">
                <a:latin typeface="Times New Roman"/>
                <a:cs typeface="Times New Roman"/>
              </a:rPr>
              <a:t>учебному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5" dirty="0">
                <a:latin typeface="Times New Roman"/>
                <a:cs typeface="Times New Roman"/>
              </a:rPr>
              <a:t>п</a:t>
            </a:r>
            <a:r>
              <a:rPr sz="3000" dirty="0">
                <a:latin typeface="Times New Roman"/>
                <a:cs typeface="Times New Roman"/>
              </a:rPr>
              <a:t>р</a:t>
            </a:r>
            <a:r>
              <a:rPr sz="3000" spc="-75" dirty="0">
                <a:latin typeface="Times New Roman"/>
                <a:cs typeface="Times New Roman"/>
              </a:rPr>
              <a:t>е</a:t>
            </a:r>
            <a:r>
              <a:rPr sz="3000" spc="-10" dirty="0">
                <a:latin typeface="Times New Roman"/>
                <a:cs typeface="Times New Roman"/>
              </a:rPr>
              <a:t>д</a:t>
            </a:r>
            <a:r>
              <a:rPr sz="3000" spc="-5" dirty="0">
                <a:latin typeface="Times New Roman"/>
                <a:cs typeface="Times New Roman"/>
              </a:rPr>
              <a:t>ме</a:t>
            </a:r>
            <a:r>
              <a:rPr sz="3000" spc="-90" dirty="0">
                <a:latin typeface="Times New Roman"/>
                <a:cs typeface="Times New Roman"/>
              </a:rPr>
              <a:t>т</a:t>
            </a:r>
            <a:r>
              <a:rPr sz="3000" spc="-600" dirty="0">
                <a:latin typeface="Times New Roman"/>
                <a:cs typeface="Times New Roman"/>
              </a:rPr>
              <a:t>у</a:t>
            </a:r>
            <a:r>
              <a:rPr sz="3000" spc="5" dirty="0">
                <a:latin typeface="Times New Roman"/>
                <a:cs typeface="Times New Roman"/>
              </a:rPr>
              <a:t>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30492" y="2240407"/>
            <a:ext cx="33947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4925" algn="l"/>
              </a:tabLst>
            </a:pPr>
            <a:r>
              <a:rPr sz="3000" b="1" spc="-20" dirty="0">
                <a:latin typeface="Times New Roman"/>
                <a:cs typeface="Times New Roman"/>
              </a:rPr>
              <a:t>либо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получившим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89895" y="2240407"/>
            <a:ext cx="15938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45" dirty="0">
                <a:latin typeface="Times New Roman"/>
                <a:cs typeface="Times New Roman"/>
              </a:rPr>
              <a:t>повторно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25217" y="2697860"/>
            <a:ext cx="39909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latin typeface="Times New Roman"/>
                <a:cs typeface="Times New Roman"/>
              </a:rPr>
              <a:t>неудовлетворительный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56350" y="2697860"/>
            <a:ext cx="5361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3730" algn="l"/>
                <a:tab pos="2566670" algn="l"/>
                <a:tab pos="4003040" algn="l"/>
                <a:tab pos="462597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результат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одному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из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этих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5217" y="3155060"/>
            <a:ext cx="95897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90395" algn="l"/>
                <a:tab pos="2455545" algn="l"/>
                <a:tab pos="3417570" algn="l"/>
                <a:tab pos="3790950" algn="l"/>
                <a:tab pos="5668645" algn="l"/>
                <a:tab pos="6891020" algn="l"/>
              </a:tabLst>
            </a:pPr>
            <a:r>
              <a:rPr sz="3000" spc="-10" dirty="0">
                <a:latin typeface="Times New Roman"/>
                <a:cs typeface="Times New Roman"/>
              </a:rPr>
              <a:t>предметов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на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ГИА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резервные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сроки,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предоставляется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25217" y="3611956"/>
            <a:ext cx="775715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7785" algn="l"/>
                <a:tab pos="2872105" algn="l"/>
                <a:tab pos="4028440" algn="l"/>
                <a:tab pos="4813300" algn="l"/>
              </a:tabLst>
            </a:pPr>
            <a:r>
              <a:rPr sz="3000" spc="-10" dirty="0">
                <a:latin typeface="Times New Roman"/>
                <a:cs typeface="Times New Roman"/>
              </a:rPr>
              <a:t>право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пройти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ГИА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соответствующим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46232" y="3611956"/>
            <a:ext cx="14732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учебным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57776" y="4069842"/>
            <a:ext cx="27412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дополнительный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25217" y="4069842"/>
            <a:ext cx="368490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9139" algn="l"/>
              </a:tabLst>
            </a:pPr>
            <a:r>
              <a:rPr sz="3000" spc="-10" dirty="0">
                <a:latin typeface="Times New Roman"/>
                <a:cs typeface="Times New Roman"/>
              </a:rPr>
              <a:t>предметам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08343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сентября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35" dirty="0">
                <a:latin typeface="Times New Roman"/>
                <a:cs typeface="Times New Roman"/>
              </a:rPr>
              <a:t>текущего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98438" y="4069842"/>
            <a:ext cx="31216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1425">
              <a:lnSpc>
                <a:spcPct val="100000"/>
              </a:lnSpc>
              <a:spcBef>
                <a:spcPts val="100"/>
              </a:spcBef>
              <a:tabLst>
                <a:tab pos="2713355" algn="l"/>
              </a:tabLst>
            </a:pPr>
            <a:r>
              <a:rPr sz="3000" spc="-10" dirty="0">
                <a:latin typeface="Times New Roman"/>
                <a:cs typeface="Times New Roman"/>
              </a:rPr>
              <a:t>период,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но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231900" algn="l"/>
                <a:tab pos="1926589" algn="l"/>
              </a:tabLst>
            </a:pPr>
            <a:r>
              <a:rPr sz="3000" b="1" spc="-20" dirty="0">
                <a:latin typeface="Times New Roman"/>
                <a:cs typeface="Times New Roman"/>
              </a:rPr>
              <a:t>года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сроки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48825" y="4069842"/>
            <a:ext cx="206946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5320" algn="l"/>
                <a:tab pos="1865630" algn="l"/>
              </a:tabLst>
            </a:pPr>
            <a:r>
              <a:rPr sz="3000" b="1" spc="-25" dirty="0">
                <a:latin typeface="Times New Roman"/>
                <a:cs typeface="Times New Roman"/>
              </a:rPr>
              <a:t>не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ранее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50" dirty="0">
                <a:latin typeface="Times New Roman"/>
                <a:cs typeface="Times New Roman"/>
              </a:rPr>
              <a:t>1</a:t>
            </a:r>
            <a:endParaRPr sz="3000">
              <a:latin typeface="Times New Roman"/>
              <a:cs typeface="Times New Roman"/>
            </a:endParaRPr>
          </a:p>
          <a:p>
            <a:pPr marL="32384">
              <a:lnSpc>
                <a:spcPct val="100000"/>
              </a:lnSpc>
            </a:pPr>
            <a:r>
              <a:rPr sz="3000" spc="-50" dirty="0">
                <a:latin typeface="Times New Roman"/>
                <a:cs typeface="Times New Roman"/>
              </a:rPr>
              <a:t>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387965" y="4527042"/>
            <a:ext cx="13309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latin typeface="Times New Roman"/>
                <a:cs typeface="Times New Roman"/>
              </a:rPr>
              <a:t>формах,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25217" y="4983937"/>
            <a:ext cx="462978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устанавливаемых</a:t>
            </a:r>
            <a:r>
              <a:rPr sz="3000" spc="-105" dirty="0">
                <a:latin typeface="Times New Roman"/>
                <a:cs typeface="Times New Roman"/>
              </a:rPr>
              <a:t> </a:t>
            </a:r>
            <a:r>
              <a:rPr sz="3000" spc="-40" dirty="0">
                <a:latin typeface="Times New Roman"/>
                <a:cs typeface="Times New Roman"/>
              </a:rPr>
              <a:t>Порядком.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4029" y="615771"/>
            <a:ext cx="8479790" cy="55098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9580" algn="just">
              <a:lnSpc>
                <a:spcPct val="107000"/>
              </a:lnSpc>
              <a:spcBef>
                <a:spcPts val="90"/>
              </a:spcBef>
            </a:pP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4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решению</a:t>
            </a:r>
            <a:r>
              <a:rPr sz="2100" spc="4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ГЭК</a:t>
            </a:r>
            <a:r>
              <a:rPr sz="2100" spc="4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повторно</a:t>
            </a:r>
            <a:r>
              <a:rPr sz="2100" spc="4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допускаются</a:t>
            </a:r>
            <a:r>
              <a:rPr sz="2100" spc="4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к</a:t>
            </a:r>
            <a:r>
              <a:rPr sz="2100" spc="4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сдаче</a:t>
            </a:r>
            <a:r>
              <a:rPr sz="2100" spc="4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4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47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текущем </a:t>
            </a:r>
            <a:r>
              <a:rPr sz="2100" dirty="0">
                <a:latin typeface="Times New Roman"/>
                <a:cs typeface="Times New Roman"/>
              </a:rPr>
              <a:t>учебном</a:t>
            </a:r>
            <a:r>
              <a:rPr sz="2100" spc="45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году</a:t>
            </a:r>
            <a:r>
              <a:rPr sz="2100" spc="44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459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соответствующим</a:t>
            </a:r>
            <a:r>
              <a:rPr sz="2100" spc="45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учебным</a:t>
            </a:r>
            <a:r>
              <a:rPr sz="2100" spc="45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предметам</a:t>
            </a:r>
            <a:r>
              <a:rPr sz="2100" spc="450" dirty="0">
                <a:latin typeface="Times New Roman"/>
                <a:cs typeface="Times New Roman"/>
              </a:rPr>
              <a:t>   </a:t>
            </a:r>
            <a:r>
              <a:rPr sz="2100" spc="-50" dirty="0">
                <a:latin typeface="Times New Roman"/>
                <a:cs typeface="Times New Roman"/>
              </a:rPr>
              <a:t>в </a:t>
            </a:r>
            <a:r>
              <a:rPr sz="2100" spc="-10" dirty="0">
                <a:latin typeface="Times New Roman"/>
                <a:cs typeface="Times New Roman"/>
              </a:rPr>
              <a:t>дополнительные</a:t>
            </a:r>
            <a:r>
              <a:rPr sz="2100" spc="-114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сроки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следующие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обучающиеся:</a:t>
            </a:r>
            <a:endParaRPr sz="2100">
              <a:latin typeface="Times New Roman"/>
              <a:cs typeface="Times New Roman"/>
            </a:endParaRPr>
          </a:p>
          <a:p>
            <a:pPr marL="299085" marR="10160" indent="-287020" algn="just">
              <a:lnSpc>
                <a:spcPct val="106700"/>
              </a:lnSpc>
              <a:spcBef>
                <a:spcPts val="10"/>
              </a:spcBef>
              <a:buFont typeface="Arial MT"/>
              <a:buChar char="•"/>
              <a:tabLst>
                <a:tab pos="299085" algn="l"/>
              </a:tabLst>
            </a:pPr>
            <a:r>
              <a:rPr sz="2100" b="1" dirty="0">
                <a:latin typeface="Times New Roman"/>
                <a:cs typeface="Times New Roman"/>
              </a:rPr>
              <a:t>получившие</a:t>
            </a:r>
            <a:r>
              <a:rPr sz="2100" b="1" spc="3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на</a:t>
            </a:r>
            <a:r>
              <a:rPr sz="2100" spc="3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37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неудовлетворительные</a:t>
            </a:r>
            <a:r>
              <a:rPr sz="2100" b="1" spc="3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результаты</a:t>
            </a:r>
            <a:r>
              <a:rPr sz="2100" b="1" spc="35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не</a:t>
            </a:r>
            <a:r>
              <a:rPr sz="2100" b="1" spc="38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более </a:t>
            </a:r>
            <a:r>
              <a:rPr sz="2100" b="1" dirty="0">
                <a:latin typeface="Times New Roman"/>
                <a:cs typeface="Times New Roman"/>
              </a:rPr>
              <a:t>чем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spc="-50" dirty="0">
                <a:latin typeface="Times New Roman"/>
                <a:cs typeface="Times New Roman"/>
              </a:rPr>
              <a:t>двум</a:t>
            </a:r>
            <a:r>
              <a:rPr sz="2100" b="1" spc="-8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учебным</a:t>
            </a:r>
            <a:r>
              <a:rPr sz="2100" b="1" spc="-8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предметам</a:t>
            </a:r>
            <a:r>
              <a:rPr sz="2100" spc="-10" dirty="0">
                <a:latin typeface="Times New Roman"/>
                <a:cs typeface="Times New Roman"/>
              </a:rPr>
              <a:t>;</a:t>
            </a:r>
            <a:endParaRPr sz="2100">
              <a:latin typeface="Times New Roman"/>
              <a:cs typeface="Times New Roman"/>
            </a:endParaRPr>
          </a:p>
          <a:p>
            <a:pPr marL="299085" marR="5715" indent="-287020" algn="just">
              <a:lnSpc>
                <a:spcPct val="107100"/>
              </a:lnSpc>
              <a:buFont typeface="Arial MT"/>
              <a:buChar char="•"/>
              <a:tabLst>
                <a:tab pos="299085" algn="l"/>
              </a:tabLst>
            </a:pPr>
            <a:r>
              <a:rPr sz="2100" b="1" dirty="0">
                <a:latin typeface="Times New Roman"/>
                <a:cs typeface="Times New Roman"/>
              </a:rPr>
              <a:t>не</a:t>
            </a:r>
            <a:r>
              <a:rPr sz="2100" b="1" spc="39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явившиеся</a:t>
            </a:r>
            <a:r>
              <a:rPr sz="2100" b="1" spc="3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на</a:t>
            </a:r>
            <a:r>
              <a:rPr sz="2100" spc="3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экзамены</a:t>
            </a:r>
            <a:r>
              <a:rPr sz="2100" spc="4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38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уважительным</a:t>
            </a:r>
            <a:r>
              <a:rPr sz="2100" b="1" spc="38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причинам</a:t>
            </a:r>
            <a:r>
              <a:rPr sz="2100" b="1" spc="37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(болезнь </a:t>
            </a:r>
            <a:r>
              <a:rPr sz="2100" dirty="0">
                <a:latin typeface="Times New Roman"/>
                <a:cs typeface="Times New Roman"/>
              </a:rPr>
              <a:t>или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иные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обстоятельства,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подтвержденные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документально);</a:t>
            </a:r>
            <a:endParaRPr sz="2100">
              <a:latin typeface="Times New Roman"/>
              <a:cs typeface="Times New Roman"/>
            </a:endParaRPr>
          </a:p>
          <a:p>
            <a:pPr marL="299085" marR="9525" indent="-287020" algn="just">
              <a:lnSpc>
                <a:spcPct val="107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2100" b="1" dirty="0">
                <a:latin typeface="Times New Roman"/>
                <a:cs typeface="Times New Roman"/>
              </a:rPr>
              <a:t>не</a:t>
            </a:r>
            <a:r>
              <a:rPr sz="2100" b="1" spc="300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завершившие</a:t>
            </a:r>
            <a:r>
              <a:rPr sz="2100" b="1" spc="300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выполнение</a:t>
            </a:r>
            <a:r>
              <a:rPr sz="2100" b="1" spc="30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экзаменационной</a:t>
            </a:r>
            <a:r>
              <a:rPr sz="2100" spc="30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работы</a:t>
            </a:r>
            <a:r>
              <a:rPr sz="2100" spc="300" dirty="0">
                <a:latin typeface="Times New Roman"/>
                <a:cs typeface="Times New Roman"/>
              </a:rPr>
              <a:t>   </a:t>
            </a:r>
            <a:r>
              <a:rPr sz="2100" b="1" spc="-25" dirty="0">
                <a:latin typeface="Times New Roman"/>
                <a:cs typeface="Times New Roman"/>
              </a:rPr>
              <a:t>по </a:t>
            </a:r>
            <a:r>
              <a:rPr sz="2100" b="1" dirty="0">
                <a:latin typeface="Times New Roman"/>
                <a:cs typeface="Times New Roman"/>
              </a:rPr>
              <a:t>уважительным</a:t>
            </a:r>
            <a:r>
              <a:rPr sz="2100" b="1" spc="50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причинам</a:t>
            </a:r>
            <a:r>
              <a:rPr sz="2100" b="1" spc="50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(болезнь</a:t>
            </a:r>
            <a:r>
              <a:rPr sz="2100" spc="50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или</a:t>
            </a:r>
            <a:r>
              <a:rPr sz="2100" spc="50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иные</a:t>
            </a:r>
            <a:r>
              <a:rPr sz="2100" spc="509" dirty="0">
                <a:latin typeface="Times New Roman"/>
                <a:cs typeface="Times New Roman"/>
              </a:rPr>
              <a:t>  </a:t>
            </a:r>
            <a:r>
              <a:rPr sz="2100" spc="-10" dirty="0">
                <a:latin typeface="Times New Roman"/>
                <a:cs typeface="Times New Roman"/>
              </a:rPr>
              <a:t>обстоятельства, </a:t>
            </a:r>
            <a:r>
              <a:rPr sz="2100" spc="-25" dirty="0">
                <a:latin typeface="Times New Roman"/>
                <a:cs typeface="Times New Roman"/>
              </a:rPr>
              <a:t>подтвержденные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документально);</a:t>
            </a:r>
            <a:endParaRPr sz="2100">
              <a:latin typeface="Times New Roman"/>
              <a:cs typeface="Times New Roman"/>
            </a:endParaRPr>
          </a:p>
          <a:p>
            <a:pPr marL="299085" marR="82550" indent="-287020" algn="just">
              <a:lnSpc>
                <a:spcPct val="107600"/>
              </a:lnSpc>
              <a:spcBef>
                <a:spcPts val="195"/>
              </a:spcBef>
              <a:buFont typeface="Arial MT"/>
              <a:buChar char="•"/>
              <a:tabLst>
                <a:tab pos="299085" algn="l"/>
              </a:tabLst>
            </a:pPr>
            <a:r>
              <a:rPr sz="2100" dirty="0">
                <a:latin typeface="Times New Roman"/>
                <a:cs typeface="Times New Roman"/>
              </a:rPr>
              <a:t>апелляция</a:t>
            </a:r>
            <a:r>
              <a:rPr sz="2100" spc="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которых</a:t>
            </a:r>
            <a:r>
              <a:rPr sz="2100" spc="8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</a:t>
            </a:r>
            <a:r>
              <a:rPr sz="2100" spc="10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нарушении</a:t>
            </a:r>
            <a:r>
              <a:rPr sz="2100" spc="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установленного</a:t>
            </a:r>
            <a:r>
              <a:rPr sz="2100" spc="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порядка</a:t>
            </a:r>
            <a:r>
              <a:rPr sz="2100" spc="13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проведения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-40" dirty="0">
                <a:latin typeface="Times New Roman"/>
                <a:cs typeface="Times New Roman"/>
              </a:rPr>
              <a:t>конфликтной</a:t>
            </a:r>
            <a:r>
              <a:rPr sz="2100" spc="-30" dirty="0">
                <a:latin typeface="Times New Roman"/>
                <a:cs typeface="Times New Roman"/>
              </a:rPr>
              <a:t> комиссией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была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удовлетворена;</a:t>
            </a:r>
            <a:endParaRPr sz="2100">
              <a:latin typeface="Times New Roman"/>
              <a:cs typeface="Times New Roman"/>
            </a:endParaRPr>
          </a:p>
          <a:p>
            <a:pPr marL="299720" indent="-287020" algn="just">
              <a:lnSpc>
                <a:spcPct val="100000"/>
              </a:lnSpc>
              <a:buFont typeface="Arial MT"/>
              <a:buChar char="•"/>
              <a:tabLst>
                <a:tab pos="299720" algn="l"/>
              </a:tabLst>
            </a:pPr>
            <a:r>
              <a:rPr sz="2100" spc="-10" dirty="0">
                <a:latin typeface="Times New Roman"/>
                <a:cs typeface="Times New Roman"/>
              </a:rPr>
              <a:t>результаты</a:t>
            </a:r>
            <a:r>
              <a:rPr sz="2100" spc="7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которых</a:t>
            </a:r>
            <a:r>
              <a:rPr sz="2100" spc="7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были</a:t>
            </a:r>
            <a:r>
              <a:rPr sz="2100" spc="8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аннулированы</a:t>
            </a:r>
            <a:r>
              <a:rPr sz="2100" spc="7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ГЭК</a:t>
            </a:r>
            <a:r>
              <a:rPr sz="2100" spc="8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8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случае</a:t>
            </a:r>
            <a:r>
              <a:rPr sz="2100" spc="80" dirty="0">
                <a:latin typeface="Times New Roman"/>
                <a:cs typeface="Times New Roman"/>
              </a:rPr>
              <a:t>  </a:t>
            </a:r>
            <a:r>
              <a:rPr sz="2100" spc="-10" dirty="0">
                <a:latin typeface="Times New Roman"/>
                <a:cs typeface="Times New Roman"/>
              </a:rPr>
              <a:t>выявления</a:t>
            </a:r>
            <a:endParaRPr sz="2100">
              <a:latin typeface="Times New Roman"/>
              <a:cs typeface="Times New Roman"/>
            </a:endParaRPr>
          </a:p>
          <a:p>
            <a:pPr marL="299085" marR="10160" algn="just">
              <a:lnSpc>
                <a:spcPct val="106900"/>
              </a:lnSpc>
              <a:spcBef>
                <a:spcPts val="5"/>
              </a:spcBef>
            </a:pPr>
            <a:r>
              <a:rPr sz="2100" dirty="0">
                <a:latin typeface="Times New Roman"/>
                <a:cs typeface="Times New Roman"/>
              </a:rPr>
              <a:t>фактов</a:t>
            </a:r>
            <a:r>
              <a:rPr sz="2100" spc="204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нарушений</a:t>
            </a:r>
            <a:r>
              <a:rPr sz="2100" spc="21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установленного</a:t>
            </a:r>
            <a:r>
              <a:rPr sz="2100" spc="20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порядка</a:t>
            </a:r>
            <a:r>
              <a:rPr sz="2100" spc="21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проведения</a:t>
            </a:r>
            <a:r>
              <a:rPr sz="2100" spc="210" dirty="0">
                <a:latin typeface="Times New Roman"/>
                <a:cs typeface="Times New Roman"/>
              </a:rPr>
              <a:t>   </a:t>
            </a:r>
            <a:r>
              <a:rPr sz="2100" spc="-20" dirty="0">
                <a:latin typeface="Times New Roman"/>
                <a:cs typeface="Times New Roman"/>
              </a:rPr>
              <a:t>ГИА, </a:t>
            </a:r>
            <a:r>
              <a:rPr sz="2100" dirty="0">
                <a:latin typeface="Times New Roman"/>
                <a:cs typeface="Times New Roman"/>
              </a:rPr>
              <a:t>совершенных</a:t>
            </a:r>
            <a:r>
              <a:rPr sz="2100" spc="3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лицами,</a:t>
            </a:r>
            <a:r>
              <a:rPr sz="2100" spc="38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задействованными</a:t>
            </a:r>
            <a:r>
              <a:rPr sz="2100" spc="3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38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работе</a:t>
            </a:r>
            <a:r>
              <a:rPr sz="2100" spc="3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ППЭ,</a:t>
            </a:r>
            <a:r>
              <a:rPr sz="2100" spc="38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или</a:t>
            </a:r>
            <a:r>
              <a:rPr sz="2100" spc="3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иными </a:t>
            </a:r>
            <a:r>
              <a:rPr sz="2100" spc="-20" dirty="0">
                <a:latin typeface="Times New Roman"/>
                <a:cs typeface="Times New Roman"/>
              </a:rPr>
              <a:t>(неустановленными)</a:t>
            </a:r>
            <a:r>
              <a:rPr sz="2100" spc="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лицами.</a:t>
            </a:r>
            <a:endParaRPr sz="21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4340" y="13716"/>
            <a:ext cx="3610356" cy="89001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95546" y="100025"/>
            <a:ext cx="30981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Результаты</a:t>
            </a:r>
            <a:r>
              <a:rPr sz="3200" spc="-145" dirty="0"/>
              <a:t> </a:t>
            </a:r>
            <a:r>
              <a:rPr sz="3200" spc="-25" dirty="0"/>
              <a:t>ГИА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0054" y="1291442"/>
            <a:ext cx="7696200" cy="151257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28600" indent="-215900">
              <a:lnSpc>
                <a:spcPct val="100000"/>
              </a:lnSpc>
              <a:spcBef>
                <a:spcPts val="405"/>
              </a:spcBef>
              <a:buFont typeface="Arial MT"/>
              <a:buChar char="•"/>
              <a:tabLst>
                <a:tab pos="228600" algn="l"/>
              </a:tabLst>
            </a:pPr>
            <a:r>
              <a:rPr sz="3000" b="1" dirty="0">
                <a:latin typeface="Times New Roman"/>
                <a:cs typeface="Times New Roman"/>
              </a:rPr>
              <a:t>Место</a:t>
            </a:r>
            <a:r>
              <a:rPr sz="3000" b="1" spc="-120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проведения</a:t>
            </a:r>
            <a:r>
              <a:rPr sz="3000" b="1" spc="-150" dirty="0">
                <a:latin typeface="Times New Roman"/>
                <a:cs typeface="Times New Roman"/>
              </a:rPr>
              <a:t> </a:t>
            </a:r>
            <a:r>
              <a:rPr sz="3000" b="1" spc="-65" dirty="0">
                <a:latin typeface="Times New Roman"/>
                <a:cs typeface="Times New Roman"/>
              </a:rPr>
              <a:t>итогового</a:t>
            </a:r>
            <a:r>
              <a:rPr sz="3000" b="1" spc="-1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собеседования</a:t>
            </a:r>
            <a:endParaRPr sz="3000">
              <a:latin typeface="Times New Roman"/>
              <a:cs typeface="Times New Roman"/>
            </a:endParaRPr>
          </a:p>
          <a:p>
            <a:pPr marL="3521075">
              <a:lnSpc>
                <a:spcPct val="100000"/>
              </a:lnSpc>
              <a:spcBef>
                <a:spcPts val="300"/>
              </a:spcBef>
            </a:pPr>
            <a:r>
              <a:rPr sz="3000" spc="-125" dirty="0">
                <a:latin typeface="Times New Roman"/>
                <a:cs typeface="Times New Roman"/>
              </a:rPr>
              <a:t>МБОУ</a:t>
            </a:r>
            <a:r>
              <a:rPr sz="3000" spc="-1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СОШ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№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62</a:t>
            </a:r>
            <a:endParaRPr sz="3000">
              <a:latin typeface="Times New Roman"/>
              <a:cs typeface="Times New Roman"/>
            </a:endParaRPr>
          </a:p>
          <a:p>
            <a:pPr marL="229235" indent="-21653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29235" algn="l"/>
              </a:tabLst>
            </a:pPr>
            <a:r>
              <a:rPr sz="3000" b="1" dirty="0">
                <a:latin typeface="Times New Roman"/>
                <a:cs typeface="Times New Roman"/>
              </a:rPr>
              <a:t>Сроки</a:t>
            </a:r>
            <a:r>
              <a:rPr sz="3000" b="1" spc="-8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проведения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75" dirty="0">
                <a:latin typeface="Times New Roman"/>
                <a:cs typeface="Times New Roman"/>
              </a:rPr>
              <a:t>итогового</a:t>
            </a:r>
            <a:r>
              <a:rPr sz="3000" b="1" spc="-9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собеседования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10054" y="4203903"/>
            <a:ext cx="10115550" cy="2472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0" marR="5080" indent="-216535" algn="just">
              <a:lnSpc>
                <a:spcPct val="107000"/>
              </a:lnSpc>
              <a:spcBef>
                <a:spcPts val="95"/>
              </a:spcBef>
              <a:buFont typeface="Arial MT"/>
              <a:buChar char="•"/>
              <a:tabLst>
                <a:tab pos="228600" algn="l"/>
              </a:tabLst>
            </a:pPr>
            <a:r>
              <a:rPr sz="3000" dirty="0">
                <a:latin typeface="Times New Roman"/>
                <a:cs typeface="Times New Roman"/>
              </a:rPr>
              <a:t>Для</a:t>
            </a:r>
            <a:r>
              <a:rPr sz="3000" spc="3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участия</a:t>
            </a:r>
            <a:r>
              <a:rPr sz="3000" spc="3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3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итоговом</a:t>
            </a:r>
            <a:r>
              <a:rPr sz="3000" spc="3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собеседовании</a:t>
            </a:r>
            <a:r>
              <a:rPr sz="3000" spc="3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3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русскому</a:t>
            </a:r>
            <a:r>
              <a:rPr sz="3000" spc="3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языку </a:t>
            </a:r>
            <a:r>
              <a:rPr sz="3000" b="1" dirty="0">
                <a:latin typeface="Times New Roman"/>
                <a:cs typeface="Times New Roman"/>
              </a:rPr>
              <a:t>обучающиеся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подают</a:t>
            </a:r>
            <a:r>
              <a:rPr sz="3000" b="1" spc="-4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заявления</a:t>
            </a:r>
            <a:r>
              <a:rPr sz="3000" b="1" spc="-4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</a:t>
            </a:r>
            <a:r>
              <a:rPr sz="3000" b="1" spc="-25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согласия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на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обработку </a:t>
            </a:r>
            <a:r>
              <a:rPr sz="3000" b="1" dirty="0">
                <a:latin typeface="Times New Roman"/>
                <a:cs typeface="Times New Roman"/>
              </a:rPr>
              <a:t>персональных</a:t>
            </a:r>
            <a:r>
              <a:rPr sz="3000" b="1" spc="3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данных</a:t>
            </a:r>
            <a:r>
              <a:rPr sz="3000" b="1" spc="3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в</a:t>
            </a:r>
            <a:r>
              <a:rPr sz="3000" b="1" spc="3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свою</a:t>
            </a:r>
            <a:r>
              <a:rPr sz="3000" b="1" spc="3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школу</a:t>
            </a:r>
            <a:r>
              <a:rPr sz="3000" b="1" spc="3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не</a:t>
            </a:r>
            <a:r>
              <a:rPr sz="3000" b="1" spc="38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позднее</a:t>
            </a:r>
            <a:r>
              <a:rPr sz="3000" b="1" spc="3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чем</a:t>
            </a:r>
            <a:r>
              <a:rPr sz="3000" b="1" spc="385" dirty="0">
                <a:latin typeface="Times New Roman"/>
                <a:cs typeface="Times New Roman"/>
              </a:rPr>
              <a:t> </a:t>
            </a:r>
            <a:r>
              <a:rPr sz="3000" b="1" spc="-25" dirty="0">
                <a:latin typeface="Times New Roman"/>
                <a:cs typeface="Times New Roman"/>
              </a:rPr>
              <a:t>за </a:t>
            </a:r>
            <a:r>
              <a:rPr sz="3000" b="1" dirty="0">
                <a:latin typeface="Times New Roman"/>
                <a:cs typeface="Times New Roman"/>
              </a:rPr>
              <a:t>две</a:t>
            </a:r>
            <a:r>
              <a:rPr sz="3000" b="1" spc="17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недели</a:t>
            </a:r>
            <a:r>
              <a:rPr sz="3000" b="1" spc="1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1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начала</a:t>
            </a:r>
            <a:r>
              <a:rPr sz="3000" spc="1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1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итогового</a:t>
            </a:r>
            <a:r>
              <a:rPr sz="3000" spc="15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собеседовании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-65" dirty="0">
                <a:latin typeface="Times New Roman"/>
                <a:cs typeface="Times New Roman"/>
              </a:rPr>
              <a:t>русскому</a:t>
            </a:r>
            <a:r>
              <a:rPr sz="3000" spc="-20" dirty="0">
                <a:latin typeface="Times New Roman"/>
                <a:cs typeface="Times New Roman"/>
              </a:rPr>
              <a:t> языку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09415" y="140207"/>
            <a:ext cx="4913630" cy="1377950"/>
            <a:chOff x="3709415" y="140207"/>
            <a:chExt cx="4913630" cy="13779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9415" y="140207"/>
              <a:ext cx="4913376" cy="8900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8807" y="627888"/>
              <a:ext cx="3974591" cy="89001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4521" rIns="0" bIns="0" rtlCol="0">
            <a:spAutoFit/>
          </a:bodyPr>
          <a:lstStyle/>
          <a:p>
            <a:pPr marL="748665" marR="5080" indent="-469900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Итоговое</a:t>
            </a:r>
            <a:r>
              <a:rPr sz="3200" spc="-145" dirty="0"/>
              <a:t> </a:t>
            </a:r>
            <a:r>
              <a:rPr sz="3200" spc="-10" dirty="0"/>
              <a:t>собеседование </a:t>
            </a:r>
            <a:r>
              <a:rPr sz="3200" dirty="0"/>
              <a:t>по</a:t>
            </a:r>
            <a:r>
              <a:rPr sz="3200" spc="-80" dirty="0"/>
              <a:t> </a:t>
            </a:r>
            <a:r>
              <a:rPr sz="3200" spc="-30" dirty="0"/>
              <a:t>русскому</a:t>
            </a:r>
            <a:r>
              <a:rPr sz="3200" spc="-120" dirty="0"/>
              <a:t> </a:t>
            </a:r>
            <a:r>
              <a:rPr sz="3200" spc="-10" dirty="0"/>
              <a:t>языку</a:t>
            </a:r>
            <a:endParaRPr sz="3200"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58300"/>
              </p:ext>
            </p:extLst>
          </p:nvPr>
        </p:nvGraphicFramePr>
        <p:xfrm>
          <a:off x="3716909" y="2912236"/>
          <a:ext cx="4879340" cy="1233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7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Основной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925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.02.202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Дополнительные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.03.202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marL="389255">
                        <a:lnSpc>
                          <a:spcPct val="100000"/>
                        </a:lnSpc>
                      </a:pPr>
                      <a:r>
                        <a:rPr lang="ru-RU" sz="2400" spc="-1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.04.202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6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6163" y="545719"/>
            <a:ext cx="10372725" cy="5528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Участник</a:t>
            </a:r>
            <a:r>
              <a:rPr sz="3000" spc="2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2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имеет</a:t>
            </a:r>
            <a:r>
              <a:rPr sz="3000" spc="2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право</a:t>
            </a:r>
            <a:r>
              <a:rPr sz="3000" spc="2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подать</a:t>
            </a:r>
            <a:r>
              <a:rPr sz="3000" spc="2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апелляцию</a:t>
            </a:r>
            <a:r>
              <a:rPr sz="3000" spc="2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</a:t>
            </a:r>
            <a:r>
              <a:rPr sz="3000" spc="2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нарушении </a:t>
            </a:r>
            <a:r>
              <a:rPr sz="3000" dirty="0">
                <a:latin typeface="Times New Roman"/>
                <a:cs typeface="Times New Roman"/>
              </a:rPr>
              <a:t>установленного</a:t>
            </a:r>
            <a:r>
              <a:rPr sz="3000" spc="63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Порядка</a:t>
            </a:r>
            <a:r>
              <a:rPr sz="3000" spc="6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63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ГИА</a:t>
            </a:r>
            <a:r>
              <a:rPr sz="3000" spc="63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6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(или)</a:t>
            </a:r>
            <a:r>
              <a:rPr sz="3000" spc="645" dirty="0">
                <a:latin typeface="Times New Roman"/>
                <a:cs typeface="Times New Roman"/>
              </a:rPr>
              <a:t>  </a:t>
            </a:r>
            <a:r>
              <a:rPr sz="3000" spc="-50" dirty="0">
                <a:latin typeface="Times New Roman"/>
                <a:cs typeface="Times New Roman"/>
              </a:rPr>
              <a:t>о </a:t>
            </a:r>
            <a:r>
              <a:rPr sz="3000" dirty="0">
                <a:latin typeface="Times New Roman"/>
                <a:cs typeface="Times New Roman"/>
              </a:rPr>
              <a:t>несогласии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56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выставленными</a:t>
            </a:r>
            <a:r>
              <a:rPr sz="3000" spc="56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баллами</a:t>
            </a:r>
            <a:r>
              <a:rPr sz="3000" spc="55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565" dirty="0">
                <a:latin typeface="Times New Roman"/>
                <a:cs typeface="Times New Roman"/>
              </a:rPr>
              <a:t>  </a:t>
            </a:r>
            <a:r>
              <a:rPr sz="3000" spc="-35" dirty="0">
                <a:latin typeface="Times New Roman"/>
                <a:cs typeface="Times New Roman"/>
              </a:rPr>
              <a:t>конфликтную </a:t>
            </a:r>
            <a:r>
              <a:rPr sz="3000" spc="-10" dirty="0">
                <a:latin typeface="Times New Roman"/>
                <a:cs typeface="Times New Roman"/>
              </a:rPr>
              <a:t>комиссию.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5"/>
              </a:spcBef>
              <a:buFont typeface="Arial MT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Конфликтная</a:t>
            </a:r>
            <a:r>
              <a:rPr sz="3000" spc="3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комиссия</a:t>
            </a:r>
            <a:r>
              <a:rPr sz="3000" spc="33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3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рассматривает</a:t>
            </a:r>
            <a:r>
              <a:rPr sz="3000" spc="3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апелляции</a:t>
            </a:r>
            <a:r>
              <a:rPr sz="3000" spc="345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по </a:t>
            </a:r>
            <a:r>
              <a:rPr sz="3000" dirty="0">
                <a:latin typeface="Times New Roman"/>
                <a:cs typeface="Times New Roman"/>
              </a:rPr>
              <a:t>вопросам</a:t>
            </a:r>
            <a:r>
              <a:rPr sz="3000" spc="21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содержания</a:t>
            </a:r>
            <a:r>
              <a:rPr sz="3000" spc="2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2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структуры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заданий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учебным </a:t>
            </a:r>
            <a:r>
              <a:rPr sz="3000" dirty="0">
                <a:latin typeface="Times New Roman"/>
                <a:cs typeface="Times New Roman"/>
              </a:rPr>
              <a:t>предметам,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а</a:t>
            </a:r>
            <a:r>
              <a:rPr sz="3000" spc="2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также</a:t>
            </a:r>
            <a:r>
              <a:rPr sz="3000" spc="2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2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вопросам,</a:t>
            </a:r>
            <a:r>
              <a:rPr sz="3000" spc="3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связанным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29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оцениванием </a:t>
            </a:r>
            <a:r>
              <a:rPr sz="3000" spc="-25" dirty="0">
                <a:latin typeface="Times New Roman"/>
                <a:cs typeface="Times New Roman"/>
              </a:rPr>
              <a:t>результатов</a:t>
            </a:r>
            <a:r>
              <a:rPr sz="3000" spc="1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выполнения</a:t>
            </a:r>
            <a:r>
              <a:rPr sz="3000" spc="1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заданий</a:t>
            </a:r>
            <a:r>
              <a:rPr sz="3000" spc="1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экзаменационной</a:t>
            </a:r>
            <a:r>
              <a:rPr sz="3000" spc="1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работы</a:t>
            </a:r>
            <a:r>
              <a:rPr sz="3000" spc="18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с </a:t>
            </a:r>
            <a:r>
              <a:rPr sz="3000" dirty="0">
                <a:latin typeface="Times New Roman"/>
                <a:cs typeface="Times New Roman"/>
              </a:rPr>
              <a:t>кратким</a:t>
            </a:r>
            <a:r>
              <a:rPr sz="3000" spc="42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ответом,</a:t>
            </a:r>
            <a:r>
              <a:rPr sz="3000" spc="44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нарушением</a:t>
            </a:r>
            <a:r>
              <a:rPr sz="3000" spc="434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участником</a:t>
            </a:r>
            <a:r>
              <a:rPr sz="3000" spc="430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экзамена </a:t>
            </a:r>
            <a:r>
              <a:rPr sz="3000" dirty="0">
                <a:latin typeface="Times New Roman"/>
                <a:cs typeface="Times New Roman"/>
              </a:rPr>
              <a:t>требований</a:t>
            </a:r>
            <a:r>
              <a:rPr sz="3000" spc="73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Порядка</a:t>
            </a:r>
            <a:r>
              <a:rPr sz="3000" spc="7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или</a:t>
            </a:r>
            <a:r>
              <a:rPr sz="3000" spc="7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неправильным</a:t>
            </a:r>
            <a:r>
              <a:rPr sz="3000" spc="73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оформлением экзаменационной</a:t>
            </a:r>
            <a:r>
              <a:rPr sz="3000" spc="-18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работы.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55691" y="0"/>
            <a:ext cx="2615184" cy="8092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08421" y="5537"/>
            <a:ext cx="21158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Апелляции</a:t>
            </a:r>
            <a:endParaRPr sz="3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2317" y="543305"/>
            <a:ext cx="1008189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Конфликтная</a:t>
            </a:r>
            <a:r>
              <a:rPr sz="3000" spc="6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комиссия</a:t>
            </a:r>
            <a:r>
              <a:rPr sz="3000" spc="6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6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позднее</a:t>
            </a:r>
            <a:r>
              <a:rPr sz="3000" spc="6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чем</a:t>
            </a:r>
            <a:r>
              <a:rPr sz="3000" spc="6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6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один</a:t>
            </a:r>
            <a:r>
              <a:rPr sz="3000" spc="64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рабочий </a:t>
            </a:r>
            <a:r>
              <a:rPr sz="3000" dirty="0">
                <a:latin typeface="Times New Roman"/>
                <a:cs typeface="Times New Roman"/>
              </a:rPr>
              <a:t>день</a:t>
            </a:r>
            <a:r>
              <a:rPr sz="3000" spc="55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55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даты</a:t>
            </a:r>
            <a:r>
              <a:rPr sz="3000" spc="5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рассмотрения</a:t>
            </a:r>
            <a:r>
              <a:rPr sz="3000" spc="56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апелляции</a:t>
            </a:r>
            <a:r>
              <a:rPr sz="3000" spc="545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информирует </a:t>
            </a:r>
            <a:r>
              <a:rPr sz="3000" dirty="0">
                <a:latin typeface="Times New Roman"/>
                <a:cs typeface="Times New Roman"/>
              </a:rPr>
              <a:t>участников</a:t>
            </a:r>
            <a:r>
              <a:rPr sz="3000" spc="1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ГИА,</a:t>
            </a:r>
            <a:r>
              <a:rPr sz="3000" spc="18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подавших</a:t>
            </a:r>
            <a:r>
              <a:rPr sz="3000" spc="2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апелляции,</a:t>
            </a:r>
            <a:r>
              <a:rPr sz="3000" spc="1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</a:t>
            </a:r>
            <a:r>
              <a:rPr sz="3000" spc="1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времени</a:t>
            </a:r>
            <a:r>
              <a:rPr sz="3000" spc="19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18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месте </a:t>
            </a:r>
            <a:r>
              <a:rPr sz="3000" dirty="0">
                <a:latin typeface="Times New Roman"/>
                <a:cs typeface="Times New Roman"/>
              </a:rPr>
              <a:t>их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рассмотрения.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17842" y="2830144"/>
            <a:ext cx="47085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3465" algn="l"/>
                <a:tab pos="3083560" algn="l"/>
              </a:tabLst>
            </a:pPr>
            <a:r>
              <a:rPr sz="3000" spc="-25" dirty="0">
                <a:latin typeface="Times New Roman"/>
                <a:cs typeface="Times New Roman"/>
              </a:rPr>
              <a:t>его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родители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40" dirty="0">
                <a:latin typeface="Times New Roman"/>
                <a:cs typeface="Times New Roman"/>
              </a:rPr>
              <a:t>(законные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2317" y="2830144"/>
            <a:ext cx="482727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225165" algn="l"/>
                <a:tab pos="3444875" algn="l"/>
                <a:tab pos="3963035" algn="l"/>
              </a:tabLst>
            </a:pPr>
            <a:r>
              <a:rPr sz="3000" spc="-10" dirty="0">
                <a:latin typeface="Times New Roman"/>
                <a:cs typeface="Times New Roman"/>
              </a:rPr>
              <a:t>Обучающийся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и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(или) представители)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25" dirty="0">
                <a:latin typeface="Times New Roman"/>
                <a:cs typeface="Times New Roman"/>
              </a:rPr>
              <a:t>при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8133" y="3287648"/>
            <a:ext cx="54546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5170" algn="l"/>
                <a:tab pos="4843780" algn="l"/>
              </a:tabLst>
            </a:pPr>
            <a:r>
              <a:rPr sz="3000" spc="-10" dirty="0">
                <a:latin typeface="Times New Roman"/>
                <a:cs typeface="Times New Roman"/>
              </a:rPr>
              <a:t>желании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присутствуют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при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25217" y="3745179"/>
            <a:ext cx="41763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рассмотрении</a:t>
            </a:r>
            <a:r>
              <a:rPr sz="3000" spc="-8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апелляции.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55691" y="0"/>
            <a:ext cx="2615184" cy="80924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08421" y="5537"/>
            <a:ext cx="21158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Апелляции</a:t>
            </a:r>
            <a:endParaRPr sz="3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4282" y="1192733"/>
            <a:ext cx="10510520" cy="4142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85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700" dirty="0">
                <a:latin typeface="Times New Roman"/>
                <a:cs typeface="Times New Roman"/>
              </a:rPr>
              <a:t>Апелляцию</a:t>
            </a:r>
            <a:r>
              <a:rPr sz="2700" spc="1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о</a:t>
            </a:r>
            <a:r>
              <a:rPr sz="2700" spc="1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нарушении</a:t>
            </a:r>
            <a:r>
              <a:rPr sz="2700" spc="114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установленного</a:t>
            </a:r>
            <a:r>
              <a:rPr sz="2700" spc="1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Порядка</a:t>
            </a:r>
            <a:r>
              <a:rPr sz="2700" spc="114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проведения</a:t>
            </a:r>
            <a:r>
              <a:rPr sz="2700" spc="110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ГИА </a:t>
            </a:r>
            <a:r>
              <a:rPr sz="2700" dirty="0">
                <a:latin typeface="Times New Roman"/>
                <a:cs typeface="Times New Roman"/>
              </a:rPr>
              <a:t>участник</a:t>
            </a:r>
            <a:r>
              <a:rPr sz="2700" spc="3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экзамена</a:t>
            </a:r>
            <a:r>
              <a:rPr sz="2700" spc="3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подает</a:t>
            </a:r>
            <a:r>
              <a:rPr sz="2700" spc="29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</a:t>
            </a:r>
            <a:r>
              <a:rPr sz="2700" spc="30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день</a:t>
            </a:r>
            <a:r>
              <a:rPr sz="2700" spc="3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проведения</a:t>
            </a:r>
            <a:r>
              <a:rPr sz="2700" spc="2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экзамена</a:t>
            </a:r>
            <a:r>
              <a:rPr sz="2700" spc="3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члену</a:t>
            </a:r>
            <a:r>
              <a:rPr sz="2700" spc="32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ГЭК, </a:t>
            </a:r>
            <a:r>
              <a:rPr sz="2700" dirty="0">
                <a:latin typeface="Times New Roman"/>
                <a:cs typeface="Times New Roman"/>
              </a:rPr>
              <a:t>не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покидая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ППЭ.</a:t>
            </a:r>
            <a:endParaRPr sz="27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700" dirty="0">
                <a:latin typeface="Times New Roman"/>
                <a:cs typeface="Times New Roman"/>
              </a:rPr>
              <a:t>При</a:t>
            </a:r>
            <a:r>
              <a:rPr sz="2700" spc="3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рассмотрении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апелляции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о</a:t>
            </a:r>
            <a:r>
              <a:rPr sz="2700" spc="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нарушении</a:t>
            </a:r>
            <a:r>
              <a:rPr sz="2700" spc="4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установленного</a:t>
            </a:r>
            <a:r>
              <a:rPr sz="2700" spc="5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Порядка </a:t>
            </a:r>
            <a:r>
              <a:rPr sz="2700" dirty="0">
                <a:latin typeface="Times New Roman"/>
                <a:cs typeface="Times New Roman"/>
              </a:rPr>
              <a:t>проведения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ГИА</a:t>
            </a:r>
            <a:r>
              <a:rPr sz="2700" spc="-30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конфликтная </a:t>
            </a:r>
            <a:r>
              <a:rPr sz="2700" spc="-10" dirty="0">
                <a:latin typeface="Times New Roman"/>
                <a:cs typeface="Times New Roman"/>
              </a:rPr>
              <a:t>комиссия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рассматривает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апелляцию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0" dirty="0">
                <a:latin typeface="Times New Roman"/>
                <a:cs typeface="Times New Roman"/>
              </a:rPr>
              <a:t>и </a:t>
            </a:r>
            <a:r>
              <a:rPr sz="2700" spc="-25" dirty="0">
                <a:latin typeface="Times New Roman"/>
                <a:cs typeface="Times New Roman"/>
              </a:rPr>
              <a:t>заключение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о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spc="-45" dirty="0">
                <a:latin typeface="Times New Roman"/>
                <a:cs typeface="Times New Roman"/>
              </a:rPr>
              <a:t>результатах</a:t>
            </a:r>
            <a:r>
              <a:rPr sz="2700" spc="-10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проверки</a:t>
            </a:r>
            <a:r>
              <a:rPr sz="2700" spc="-10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и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выносит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одно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из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решений:</a:t>
            </a:r>
            <a:endParaRPr sz="2700">
              <a:latin typeface="Times New Roman"/>
              <a:cs typeface="Times New Roman"/>
            </a:endParaRPr>
          </a:p>
          <a:p>
            <a:pPr marL="1270000" lvl="1" indent="-342900" algn="just">
              <a:lnSpc>
                <a:spcPct val="100000"/>
              </a:lnSpc>
              <a:buFont typeface="Arial MT"/>
              <a:buChar char="•"/>
              <a:tabLst>
                <a:tab pos="1270000" algn="l"/>
              </a:tabLst>
            </a:pPr>
            <a:r>
              <a:rPr sz="2700" dirty="0">
                <a:latin typeface="Times New Roman"/>
                <a:cs typeface="Times New Roman"/>
              </a:rPr>
              <a:t>об</a:t>
            </a:r>
            <a:r>
              <a:rPr sz="2700" spc="-1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отклонении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апелляции;</a:t>
            </a:r>
            <a:endParaRPr sz="2700">
              <a:latin typeface="Times New Roman"/>
              <a:cs typeface="Times New Roman"/>
            </a:endParaRPr>
          </a:p>
          <a:p>
            <a:pPr marL="1270000" lvl="1" indent="-34290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270000" algn="l"/>
              </a:tabLst>
            </a:pPr>
            <a:r>
              <a:rPr sz="2700" dirty="0">
                <a:latin typeface="Times New Roman"/>
                <a:cs typeface="Times New Roman"/>
              </a:rPr>
              <a:t>об</a:t>
            </a:r>
            <a:r>
              <a:rPr sz="2700" spc="-100" dirty="0">
                <a:latin typeface="Times New Roman"/>
                <a:cs typeface="Times New Roman"/>
              </a:rPr>
              <a:t> </a:t>
            </a:r>
            <a:r>
              <a:rPr sz="2700" spc="-40" dirty="0">
                <a:latin typeface="Times New Roman"/>
                <a:cs typeface="Times New Roman"/>
              </a:rPr>
              <a:t>удовлетворении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апелляции.</a:t>
            </a:r>
            <a:endParaRPr sz="27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700" dirty="0">
                <a:latin typeface="Times New Roman"/>
                <a:cs typeface="Times New Roman"/>
              </a:rPr>
              <a:t>При</a:t>
            </a:r>
            <a:r>
              <a:rPr sz="2700" spc="310" dirty="0">
                <a:latin typeface="Times New Roman"/>
                <a:cs typeface="Times New Roman"/>
              </a:rPr>
              <a:t>  </a:t>
            </a:r>
            <a:r>
              <a:rPr sz="2700" dirty="0">
                <a:latin typeface="Times New Roman"/>
                <a:cs typeface="Times New Roman"/>
              </a:rPr>
              <a:t>удовлетворении</a:t>
            </a:r>
            <a:r>
              <a:rPr sz="2700" spc="310" dirty="0">
                <a:latin typeface="Times New Roman"/>
                <a:cs typeface="Times New Roman"/>
              </a:rPr>
              <a:t>  </a:t>
            </a:r>
            <a:r>
              <a:rPr sz="2700" dirty="0">
                <a:latin typeface="Times New Roman"/>
                <a:cs typeface="Times New Roman"/>
              </a:rPr>
              <a:t>апелляции</a:t>
            </a:r>
            <a:r>
              <a:rPr sz="2700" spc="310" dirty="0">
                <a:latin typeface="Times New Roman"/>
                <a:cs typeface="Times New Roman"/>
              </a:rPr>
              <a:t>  </a:t>
            </a:r>
            <a:r>
              <a:rPr sz="2700" dirty="0">
                <a:latin typeface="Times New Roman"/>
                <a:cs typeface="Times New Roman"/>
              </a:rPr>
              <a:t>результат</a:t>
            </a:r>
            <a:r>
              <a:rPr sz="2700" spc="305" dirty="0">
                <a:latin typeface="Times New Roman"/>
                <a:cs typeface="Times New Roman"/>
              </a:rPr>
              <a:t>  </a:t>
            </a:r>
            <a:r>
              <a:rPr sz="2700" dirty="0">
                <a:latin typeface="Times New Roman"/>
                <a:cs typeface="Times New Roman"/>
              </a:rPr>
              <a:t>ГИА,</a:t>
            </a:r>
            <a:r>
              <a:rPr sz="2700" spc="310" dirty="0">
                <a:latin typeface="Times New Roman"/>
                <a:cs typeface="Times New Roman"/>
              </a:rPr>
              <a:t>  </a:t>
            </a:r>
            <a:r>
              <a:rPr sz="2700" dirty="0">
                <a:latin typeface="Times New Roman"/>
                <a:cs typeface="Times New Roman"/>
              </a:rPr>
              <a:t>по</a:t>
            </a:r>
            <a:r>
              <a:rPr sz="2700" spc="320" dirty="0">
                <a:latin typeface="Times New Roman"/>
                <a:cs typeface="Times New Roman"/>
              </a:rPr>
              <a:t>  </a:t>
            </a:r>
            <a:r>
              <a:rPr sz="2700" spc="-10" dirty="0">
                <a:latin typeface="Times New Roman"/>
                <a:cs typeface="Times New Roman"/>
              </a:rPr>
              <a:t>процедуре </a:t>
            </a:r>
            <a:r>
              <a:rPr sz="2700" spc="-30" dirty="0">
                <a:latin typeface="Times New Roman"/>
                <a:cs typeface="Times New Roman"/>
              </a:rPr>
              <a:t>которого</a:t>
            </a:r>
            <a:r>
              <a:rPr sz="2700" spc="26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участником</a:t>
            </a:r>
            <a:r>
              <a:rPr sz="2700" spc="28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ГИА</a:t>
            </a:r>
            <a:r>
              <a:rPr sz="2700" spc="3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была</a:t>
            </a:r>
            <a:r>
              <a:rPr sz="2700" spc="3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подана</a:t>
            </a:r>
            <a:r>
              <a:rPr sz="2700" spc="2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апелляция,</a:t>
            </a:r>
            <a:r>
              <a:rPr sz="2700" spc="2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аннулируется</a:t>
            </a:r>
            <a:r>
              <a:rPr sz="2700" spc="300" dirty="0">
                <a:latin typeface="Times New Roman"/>
                <a:cs typeface="Times New Roman"/>
              </a:rPr>
              <a:t> </a:t>
            </a:r>
            <a:r>
              <a:rPr sz="2700" spc="-50" dirty="0">
                <a:latin typeface="Times New Roman"/>
                <a:cs typeface="Times New Roman"/>
              </a:rPr>
              <a:t>и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30922" y="5309108"/>
            <a:ext cx="486854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30425" algn="l"/>
                <a:tab pos="3126105" algn="l"/>
                <a:tab pos="4500880" algn="l"/>
              </a:tabLst>
            </a:pPr>
            <a:r>
              <a:rPr sz="2700" spc="-10" dirty="0">
                <a:latin typeface="Times New Roman"/>
                <a:cs typeface="Times New Roman"/>
              </a:rPr>
              <a:t>возможность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20" dirty="0">
                <a:latin typeface="Times New Roman"/>
                <a:cs typeface="Times New Roman"/>
              </a:rPr>
              <a:t>сдать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10" dirty="0">
                <a:latin typeface="Times New Roman"/>
                <a:cs typeface="Times New Roman"/>
              </a:rPr>
              <a:t>экзамен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25" dirty="0">
                <a:latin typeface="Times New Roman"/>
                <a:cs typeface="Times New Roman"/>
              </a:rPr>
              <a:t>по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7182" y="5309108"/>
            <a:ext cx="50869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32914" algn="l"/>
                <a:tab pos="2656840" algn="l"/>
                <a:tab pos="3425190" algn="l"/>
                <a:tab pos="3916045" algn="l"/>
              </a:tabLst>
            </a:pPr>
            <a:r>
              <a:rPr sz="2700" spc="-10" dirty="0">
                <a:latin typeface="Times New Roman"/>
                <a:cs typeface="Times New Roman"/>
              </a:rPr>
              <a:t>участнику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25" dirty="0">
                <a:latin typeface="Times New Roman"/>
                <a:cs typeface="Times New Roman"/>
              </a:rPr>
              <a:t>ГИА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10" dirty="0">
                <a:latin typeface="Times New Roman"/>
                <a:cs typeface="Times New Roman"/>
              </a:rPr>
              <a:t>предоставляется учебному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6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предмету	</a:t>
            </a:r>
            <a:r>
              <a:rPr sz="2700" spc="-50" dirty="0">
                <a:latin typeface="Times New Roman"/>
                <a:cs typeface="Times New Roman"/>
              </a:rPr>
              <a:t>в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20" dirty="0">
                <a:latin typeface="Times New Roman"/>
                <a:cs typeface="Times New Roman"/>
              </a:rPr>
              <a:t>иной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90690" y="5720588"/>
            <a:ext cx="52108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96010" algn="l"/>
                <a:tab pos="4062095" algn="l"/>
              </a:tabLst>
            </a:pPr>
            <a:r>
              <a:rPr sz="2700" spc="-10" dirty="0">
                <a:latin typeface="Times New Roman"/>
                <a:cs typeface="Times New Roman"/>
              </a:rPr>
              <a:t>день,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10" dirty="0">
                <a:latin typeface="Times New Roman"/>
                <a:cs typeface="Times New Roman"/>
              </a:rPr>
              <a:t>предусмотренный</a:t>
            </a:r>
            <a:r>
              <a:rPr sz="2700" dirty="0">
                <a:latin typeface="Times New Roman"/>
                <a:cs typeface="Times New Roman"/>
              </a:rPr>
              <a:t>	</a:t>
            </a:r>
            <a:r>
              <a:rPr sz="2700" spc="-10" dirty="0">
                <a:latin typeface="Times New Roman"/>
                <a:cs typeface="Times New Roman"/>
              </a:rPr>
              <a:t>единым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37182" y="6131763"/>
            <a:ext cx="452691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latin typeface="Times New Roman"/>
                <a:cs typeface="Times New Roman"/>
              </a:rPr>
              <a:t>расписанием</a:t>
            </a:r>
            <a:r>
              <a:rPr sz="2700" spc="-1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проведения</a:t>
            </a:r>
            <a:r>
              <a:rPr sz="2700" spc="-114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ОГЭ.</a:t>
            </a:r>
            <a:endParaRPr sz="27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20111" y="51815"/>
            <a:ext cx="8183880" cy="1377950"/>
            <a:chOff x="2420111" y="51815"/>
            <a:chExt cx="8183880" cy="137795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0111" y="51815"/>
              <a:ext cx="8183880" cy="8900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9331" y="539496"/>
              <a:ext cx="5327904" cy="890015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71698" y="137236"/>
            <a:ext cx="758507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1920" marR="5080" indent="-1379855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Апелляция</a:t>
            </a:r>
            <a:r>
              <a:rPr sz="3200" spc="-75" dirty="0"/>
              <a:t> </a:t>
            </a:r>
            <a:r>
              <a:rPr sz="3200" dirty="0"/>
              <a:t>о</a:t>
            </a:r>
            <a:r>
              <a:rPr sz="3200" spc="-75" dirty="0"/>
              <a:t> </a:t>
            </a:r>
            <a:r>
              <a:rPr sz="3200" dirty="0"/>
              <a:t>нарушении</a:t>
            </a:r>
            <a:r>
              <a:rPr sz="3200" spc="-120" dirty="0"/>
              <a:t> </a:t>
            </a:r>
            <a:r>
              <a:rPr sz="3200" spc="-10" dirty="0"/>
              <a:t>установленного </a:t>
            </a:r>
            <a:r>
              <a:rPr sz="3200" dirty="0"/>
              <a:t>Порядка</a:t>
            </a:r>
            <a:r>
              <a:rPr sz="3200" spc="-100" dirty="0"/>
              <a:t> </a:t>
            </a:r>
            <a:r>
              <a:rPr sz="3200" spc="-10" dirty="0"/>
              <a:t>проведения</a:t>
            </a:r>
            <a:r>
              <a:rPr sz="3200" spc="-110" dirty="0"/>
              <a:t> </a:t>
            </a:r>
            <a:r>
              <a:rPr sz="3200" spc="-25" dirty="0"/>
              <a:t>ГИА</a:t>
            </a:r>
            <a:endParaRPr sz="32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4282" y="916940"/>
            <a:ext cx="10441940" cy="5574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marR="5080" indent="-34163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Апелляция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</a:t>
            </a:r>
            <a:r>
              <a:rPr sz="2800" spc="5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несогласии</a:t>
            </a:r>
            <a:r>
              <a:rPr sz="2800" spc="5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выставленными</a:t>
            </a:r>
            <a:r>
              <a:rPr sz="2800" spc="5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баллами</a:t>
            </a:r>
            <a:r>
              <a:rPr sz="2800" spc="5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подается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в 	</a:t>
            </a:r>
            <a:r>
              <a:rPr sz="2800" dirty="0">
                <a:latin typeface="Times New Roman"/>
                <a:cs typeface="Times New Roman"/>
              </a:rPr>
              <a:t>течение</a:t>
            </a:r>
            <a:r>
              <a:rPr sz="2800" spc="5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двух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рабочих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дней,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следующих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официальным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днем 	</a:t>
            </a:r>
            <a:r>
              <a:rPr sz="2800" dirty="0">
                <a:latin typeface="Times New Roman"/>
                <a:cs typeface="Times New Roman"/>
              </a:rPr>
              <a:t>объявления</a:t>
            </a:r>
            <a:r>
              <a:rPr sz="2800" spc="8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результатов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ГИА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соответствующему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учебному 	</a:t>
            </a:r>
            <a:r>
              <a:rPr sz="2800" dirty="0">
                <a:latin typeface="Times New Roman"/>
                <a:cs typeface="Times New Roman"/>
              </a:rPr>
              <a:t>предмету,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образовательную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организацию,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которой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они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были 	</a:t>
            </a:r>
            <a:r>
              <a:rPr sz="2800" dirty="0">
                <a:latin typeface="Times New Roman"/>
                <a:cs typeface="Times New Roman"/>
              </a:rPr>
              <a:t>допущены</a:t>
            </a:r>
            <a:r>
              <a:rPr sz="2800" spc="6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к</a:t>
            </a:r>
            <a:r>
              <a:rPr sz="2800" spc="6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ГИА,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непосредственно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spc="-30" dirty="0">
                <a:latin typeface="Times New Roman"/>
                <a:cs typeface="Times New Roman"/>
              </a:rPr>
              <a:t>конфликтную 	</a:t>
            </a:r>
            <a:r>
              <a:rPr sz="2800" spc="-10" dirty="0">
                <a:latin typeface="Times New Roman"/>
                <a:cs typeface="Times New Roman"/>
              </a:rPr>
              <a:t>комиссию.</a:t>
            </a:r>
            <a:endParaRPr sz="2800">
              <a:latin typeface="Times New Roman"/>
              <a:cs typeface="Times New Roman"/>
            </a:endParaRPr>
          </a:p>
          <a:p>
            <a:pPr marL="354330" marR="6985" indent="-34163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При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рассмотрении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апелляции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несогласии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выставленными 	</a:t>
            </a:r>
            <a:r>
              <a:rPr sz="2800" dirty="0">
                <a:latin typeface="Times New Roman"/>
                <a:cs typeface="Times New Roman"/>
              </a:rPr>
              <a:t>баллами</a:t>
            </a:r>
            <a:r>
              <a:rPr sz="2800" spc="4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конфликтная</a:t>
            </a:r>
            <a:r>
              <a:rPr sz="2800" spc="4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комиссия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запрашивает</a:t>
            </a:r>
            <a:r>
              <a:rPr sz="2800" spc="47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распечатанные 	</a:t>
            </a:r>
            <a:r>
              <a:rPr sz="2800" dirty="0">
                <a:latin typeface="Times New Roman"/>
                <a:cs typeface="Times New Roman"/>
              </a:rPr>
              <a:t>изображения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экзаменационной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работы,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электронные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носители, 	</a:t>
            </a:r>
            <a:r>
              <a:rPr sz="2800" dirty="0">
                <a:latin typeface="Times New Roman"/>
                <a:cs typeface="Times New Roman"/>
              </a:rPr>
              <a:t>содержащие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файлы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с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цифровой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аудиозаписью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устных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ответов 	</a:t>
            </a:r>
            <a:r>
              <a:rPr sz="2800" dirty="0">
                <a:latin typeface="Times New Roman"/>
                <a:cs typeface="Times New Roman"/>
              </a:rPr>
              <a:t>участников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ГИА,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протоколы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устных</a:t>
            </a:r>
            <a:r>
              <a:rPr sz="2800" spc="1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ответов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участника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-20" dirty="0">
                <a:latin typeface="Times New Roman"/>
                <a:cs typeface="Times New Roman"/>
              </a:rPr>
              <a:t>ГИА, 	</a:t>
            </a:r>
            <a:r>
              <a:rPr sz="2800" dirty="0">
                <a:latin typeface="Times New Roman"/>
                <a:cs typeface="Times New Roman"/>
              </a:rPr>
              <a:t>копии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протоколов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проверки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экзаменационной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работы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предметной 	</a:t>
            </a:r>
            <a:r>
              <a:rPr sz="2800" spc="-50" dirty="0">
                <a:latin typeface="Times New Roman"/>
                <a:cs typeface="Times New Roman"/>
              </a:rPr>
              <a:t>комиссией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КИМ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участников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ГИА,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подавших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апелляцию.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25623" y="0"/>
            <a:ext cx="8594090" cy="1309370"/>
            <a:chOff x="2325623" y="0"/>
            <a:chExt cx="8594090" cy="13093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25623" y="0"/>
              <a:ext cx="8593836" cy="8229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6879" y="419100"/>
              <a:ext cx="2109216" cy="89001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7210" y="18033"/>
            <a:ext cx="798385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6115" marR="5080" indent="-319341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Апелляция</a:t>
            </a:r>
            <a:r>
              <a:rPr sz="3200" spc="-80" dirty="0"/>
              <a:t> </a:t>
            </a:r>
            <a:r>
              <a:rPr sz="3200" dirty="0"/>
              <a:t>о</a:t>
            </a:r>
            <a:r>
              <a:rPr sz="3200" spc="-60" dirty="0"/>
              <a:t> </a:t>
            </a:r>
            <a:r>
              <a:rPr sz="3200" spc="-20" dirty="0"/>
              <a:t>несогласии</a:t>
            </a:r>
            <a:r>
              <a:rPr sz="3200" spc="-110" dirty="0"/>
              <a:t> </a:t>
            </a:r>
            <a:r>
              <a:rPr sz="3200" dirty="0"/>
              <a:t>с</a:t>
            </a:r>
            <a:r>
              <a:rPr sz="3200" spc="-65" dirty="0"/>
              <a:t> </a:t>
            </a:r>
            <a:r>
              <a:rPr sz="3200" spc="-10" dirty="0"/>
              <a:t>выставленными баллами</a:t>
            </a:r>
            <a:endParaRPr sz="32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8045" y="981532"/>
            <a:ext cx="999871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1004569" algn="l"/>
                <a:tab pos="3132455" algn="l"/>
                <a:tab pos="3638550" algn="l"/>
                <a:tab pos="5556250" algn="l"/>
                <a:tab pos="5693410" algn="l"/>
                <a:tab pos="7442834" algn="l"/>
                <a:tab pos="7814945" algn="l"/>
                <a:tab pos="8474710" algn="l"/>
                <a:tab pos="9816465" algn="l"/>
              </a:tabLst>
            </a:pP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результатам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рассмотрения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апелляции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несогласии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с </a:t>
            </a:r>
            <a:r>
              <a:rPr sz="3000" spc="-10" dirty="0">
                <a:latin typeface="Times New Roman"/>
                <a:cs typeface="Times New Roman"/>
              </a:rPr>
              <a:t>выставленными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баллами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конфликтная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40" dirty="0">
                <a:latin typeface="Times New Roman"/>
                <a:cs typeface="Times New Roman"/>
              </a:rPr>
              <a:t>комиссия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85284" y="1896236"/>
            <a:ext cx="74529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71980" algn="l"/>
                <a:tab pos="2713355" algn="l"/>
                <a:tab pos="5074285" algn="l"/>
                <a:tab pos="7235190" algn="l"/>
              </a:tabLst>
            </a:pPr>
            <a:r>
              <a:rPr sz="3000" spc="-10" dirty="0">
                <a:latin typeface="Times New Roman"/>
                <a:cs typeface="Times New Roman"/>
              </a:rPr>
              <a:t>решение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об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отклонении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апелляции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0945" y="1896236"/>
            <a:ext cx="207454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принимает сохранении технических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4455" y="2354071"/>
            <a:ext cx="23590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00000"/>
              </a:lnSpc>
              <a:spcBef>
                <a:spcPts val="100"/>
              </a:spcBef>
              <a:tabLst>
                <a:tab pos="2118995" algn="l"/>
              </a:tabLst>
            </a:pPr>
            <a:r>
              <a:rPr sz="3000" spc="-10" dirty="0">
                <a:latin typeface="Times New Roman"/>
                <a:cs typeface="Times New Roman"/>
              </a:rPr>
              <a:t>выставленных ошибок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80945" y="3269107"/>
            <a:ext cx="28524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экзаменационной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10632" y="3269107"/>
            <a:ext cx="23939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1810" algn="l"/>
              </a:tabLst>
            </a:pPr>
            <a:r>
              <a:rPr sz="3000" spc="-10" dirty="0">
                <a:latin typeface="Times New Roman"/>
                <a:cs typeface="Times New Roman"/>
              </a:rPr>
              <a:t>работы)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или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19186" y="2354071"/>
            <a:ext cx="12827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875" algn="ctr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баллов ошибок </a:t>
            </a:r>
            <a:r>
              <a:rPr sz="3000" spc="-25" dirty="0">
                <a:latin typeface="Times New Roman"/>
                <a:cs typeface="Times New Roman"/>
              </a:rPr>
              <a:t>об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74022" y="2354071"/>
            <a:ext cx="25768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44525" algn="r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(отсутствие оценивания </a:t>
            </a:r>
            <a:r>
              <a:rPr sz="3000" spc="-50" dirty="0">
                <a:latin typeface="Times New Roman"/>
                <a:cs typeface="Times New Roman"/>
              </a:rPr>
              <a:t>удовлетворении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80945" y="3726560"/>
            <a:ext cx="56000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86280" algn="l"/>
                <a:tab pos="2458720" algn="l"/>
                <a:tab pos="4470400" algn="l"/>
              </a:tabLst>
            </a:pPr>
            <a:r>
              <a:rPr sz="3000" spc="-10" dirty="0">
                <a:latin typeface="Times New Roman"/>
                <a:cs typeface="Times New Roman"/>
              </a:rPr>
              <a:t>апелляции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изменении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баллов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27391" y="3726560"/>
            <a:ext cx="14916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(наличие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60432" y="3726560"/>
            <a:ext cx="20745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технических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80945" y="4183507"/>
            <a:ext cx="966724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Times New Roman"/>
                <a:cs typeface="Times New Roman"/>
              </a:rPr>
              <a:t>ошибок</a:t>
            </a:r>
            <a:r>
              <a:rPr sz="3000" spc="28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29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(или)</a:t>
            </a:r>
            <a:r>
              <a:rPr sz="3000" spc="2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ошибок</a:t>
            </a:r>
            <a:r>
              <a:rPr sz="3000" spc="28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оценивания</a:t>
            </a:r>
            <a:r>
              <a:rPr sz="3000" spc="285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экзаменационной </a:t>
            </a:r>
            <a:r>
              <a:rPr sz="3000" dirty="0">
                <a:latin typeface="Times New Roman"/>
                <a:cs typeface="Times New Roman"/>
              </a:rPr>
              <a:t>работы).</a:t>
            </a:r>
            <a:r>
              <a:rPr sz="3000" spc="7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Баллы</a:t>
            </a:r>
            <a:r>
              <a:rPr sz="3000" b="1" spc="71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могут</a:t>
            </a:r>
            <a:r>
              <a:rPr sz="3000" b="1" spc="69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быть</a:t>
            </a:r>
            <a:r>
              <a:rPr sz="3000" b="1" spc="7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изменены</a:t>
            </a:r>
            <a:r>
              <a:rPr sz="3000" b="1" spc="70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как</a:t>
            </a:r>
            <a:r>
              <a:rPr sz="3000" b="1" spc="68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в</a:t>
            </a:r>
            <a:r>
              <a:rPr sz="3000" b="1" spc="71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сторону </a:t>
            </a:r>
            <a:r>
              <a:rPr sz="3000" b="1" spc="-20" dirty="0">
                <a:latin typeface="Times New Roman"/>
                <a:cs typeface="Times New Roman"/>
              </a:rPr>
              <a:t>повышения,</a:t>
            </a:r>
            <a:r>
              <a:rPr sz="3000" b="1" spc="-6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так</a:t>
            </a:r>
            <a:r>
              <a:rPr sz="3000" b="1" spc="-3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и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в</a:t>
            </a:r>
            <a:r>
              <a:rPr sz="3000" b="1" spc="-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сторону</a:t>
            </a:r>
            <a:r>
              <a:rPr sz="3000" b="1" spc="-80" dirty="0">
                <a:latin typeface="Times New Roman"/>
                <a:cs typeface="Times New Roman"/>
              </a:rPr>
              <a:t> </a:t>
            </a:r>
            <a:r>
              <a:rPr sz="3000" b="1" spc="-10" dirty="0">
                <a:latin typeface="Times New Roman"/>
                <a:cs typeface="Times New Roman"/>
              </a:rPr>
              <a:t>понижения.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247900" y="0"/>
            <a:ext cx="8595360" cy="1309370"/>
            <a:chOff x="2247900" y="0"/>
            <a:chExt cx="8595360" cy="130937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7900" y="0"/>
              <a:ext cx="8595360" cy="8229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9155" y="419100"/>
              <a:ext cx="2109216" cy="890015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498851" y="18033"/>
            <a:ext cx="798703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6115" marR="5080" indent="-319341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Апелляция</a:t>
            </a:r>
            <a:r>
              <a:rPr sz="3200" spc="-70" dirty="0"/>
              <a:t> </a:t>
            </a:r>
            <a:r>
              <a:rPr sz="3200" dirty="0"/>
              <a:t>о</a:t>
            </a:r>
            <a:r>
              <a:rPr sz="3200" spc="-65" dirty="0"/>
              <a:t> </a:t>
            </a:r>
            <a:r>
              <a:rPr sz="3200" spc="-20" dirty="0"/>
              <a:t>несогласии</a:t>
            </a:r>
            <a:r>
              <a:rPr sz="3200" spc="-114" dirty="0"/>
              <a:t> </a:t>
            </a:r>
            <a:r>
              <a:rPr sz="3200" dirty="0"/>
              <a:t>с</a:t>
            </a:r>
            <a:r>
              <a:rPr sz="3200" spc="-65" dirty="0"/>
              <a:t> </a:t>
            </a:r>
            <a:r>
              <a:rPr sz="3200" spc="-10" dirty="0"/>
              <a:t>выставленными баллами</a:t>
            </a:r>
            <a:endParaRPr sz="32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8045" y="483488"/>
            <a:ext cx="10156825" cy="3562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3695" marR="5080" indent="-340995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900" dirty="0">
                <a:latin typeface="Times New Roman"/>
                <a:cs typeface="Times New Roman"/>
              </a:rPr>
              <a:t>Апелляции</a:t>
            </a:r>
            <a:r>
              <a:rPr sz="2900" spc="6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нарушении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установленного</a:t>
            </a:r>
            <a:r>
              <a:rPr sz="2900" spc="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порядка</a:t>
            </a:r>
            <a:r>
              <a:rPr sz="2900" spc="5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проведения 	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3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и</a:t>
            </a:r>
            <a:r>
              <a:rPr sz="2900" spc="3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(или)</a:t>
            </a:r>
            <a:r>
              <a:rPr sz="2900" spc="4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</a:t>
            </a:r>
            <a:r>
              <a:rPr sz="2900" spc="40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несогласии</a:t>
            </a:r>
            <a:r>
              <a:rPr sz="2900" spc="37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с</a:t>
            </a:r>
            <a:r>
              <a:rPr sz="2900" spc="409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выставленными</a:t>
            </a:r>
            <a:r>
              <a:rPr sz="2900" spc="39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баллами</a:t>
            </a:r>
            <a:r>
              <a:rPr sz="2900" spc="40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могут 	</a:t>
            </a:r>
            <a:r>
              <a:rPr sz="2900" dirty="0">
                <a:latin typeface="Times New Roman"/>
                <a:cs typeface="Times New Roman"/>
              </a:rPr>
              <a:t>быть</a:t>
            </a:r>
            <a:r>
              <a:rPr sz="2900" spc="48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отозваны</a:t>
            </a:r>
            <a:r>
              <a:rPr sz="2900" spc="47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участниками</a:t>
            </a:r>
            <a:r>
              <a:rPr sz="2900" spc="49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47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по</a:t>
            </a:r>
            <a:r>
              <a:rPr sz="2900" spc="47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их</a:t>
            </a:r>
            <a:r>
              <a:rPr sz="2900" spc="490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собственному 	</a:t>
            </a:r>
            <a:r>
              <a:rPr sz="2900" dirty="0">
                <a:latin typeface="Times New Roman"/>
                <a:cs typeface="Times New Roman"/>
              </a:rPr>
              <a:t>желанию.</a:t>
            </a:r>
            <a:r>
              <a:rPr sz="2900" spc="21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Для</a:t>
            </a:r>
            <a:r>
              <a:rPr sz="2900" spc="21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этого</a:t>
            </a:r>
            <a:r>
              <a:rPr sz="2900" spc="204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участник</a:t>
            </a:r>
            <a:r>
              <a:rPr sz="2900" spc="21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ГИА</a:t>
            </a:r>
            <a:r>
              <a:rPr sz="2900" spc="21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пишет</a:t>
            </a:r>
            <a:r>
              <a:rPr sz="2900" spc="22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заявление</a:t>
            </a:r>
            <a:r>
              <a:rPr sz="2900" spc="215" dirty="0">
                <a:latin typeface="Times New Roman"/>
                <a:cs typeface="Times New Roman"/>
              </a:rPr>
              <a:t>  </a:t>
            </a:r>
            <a:r>
              <a:rPr sz="2900" spc="-25" dirty="0">
                <a:latin typeface="Times New Roman"/>
                <a:cs typeface="Times New Roman"/>
              </a:rPr>
              <a:t>об 	</a:t>
            </a:r>
            <a:r>
              <a:rPr sz="2900" dirty="0">
                <a:latin typeface="Times New Roman"/>
                <a:cs typeface="Times New Roman"/>
              </a:rPr>
              <a:t>отзыве</a:t>
            </a:r>
            <a:r>
              <a:rPr sz="2900" spc="55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поданной</a:t>
            </a:r>
            <a:r>
              <a:rPr sz="2900" spc="54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им</a:t>
            </a:r>
            <a:r>
              <a:rPr sz="2900" spc="560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апелляции.</a:t>
            </a:r>
            <a:r>
              <a:rPr sz="2900" spc="545" dirty="0">
                <a:latin typeface="Times New Roman"/>
                <a:cs typeface="Times New Roman"/>
              </a:rPr>
              <a:t>  </a:t>
            </a:r>
            <a:r>
              <a:rPr sz="2900" dirty="0">
                <a:latin typeface="Times New Roman"/>
                <a:cs typeface="Times New Roman"/>
              </a:rPr>
              <a:t>Обучающиеся</a:t>
            </a:r>
            <a:r>
              <a:rPr sz="2900" spc="550" dirty="0">
                <a:latin typeface="Times New Roman"/>
                <a:cs typeface="Times New Roman"/>
              </a:rPr>
              <a:t>  </a:t>
            </a:r>
            <a:r>
              <a:rPr sz="2900" spc="-10" dirty="0">
                <a:latin typeface="Times New Roman"/>
                <a:cs typeface="Times New Roman"/>
              </a:rPr>
              <a:t>подают 	</a:t>
            </a:r>
            <a:r>
              <a:rPr sz="2900" dirty="0">
                <a:latin typeface="Times New Roman"/>
                <a:cs typeface="Times New Roman"/>
              </a:rPr>
              <a:t>соответствующее</a:t>
            </a:r>
            <a:r>
              <a:rPr sz="2900" spc="42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заявление</a:t>
            </a:r>
            <a:r>
              <a:rPr sz="2900" spc="41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41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письменной</a:t>
            </a:r>
            <a:r>
              <a:rPr sz="2900" spc="415" dirty="0">
                <a:latin typeface="Times New Roman"/>
                <a:cs typeface="Times New Roman"/>
              </a:rPr>
              <a:t>   </a:t>
            </a:r>
            <a:r>
              <a:rPr sz="2900" dirty="0">
                <a:latin typeface="Times New Roman"/>
                <a:cs typeface="Times New Roman"/>
              </a:rPr>
              <a:t>форме</a:t>
            </a:r>
            <a:r>
              <a:rPr sz="2900" spc="420" dirty="0">
                <a:latin typeface="Times New Roman"/>
                <a:cs typeface="Times New Roman"/>
              </a:rPr>
              <a:t>   </a:t>
            </a:r>
            <a:r>
              <a:rPr sz="2900" spc="-50" dirty="0">
                <a:latin typeface="Times New Roman"/>
                <a:cs typeface="Times New Roman"/>
              </a:rPr>
              <a:t>в 	</a:t>
            </a:r>
            <a:r>
              <a:rPr sz="2900" spc="-10" dirty="0">
                <a:latin typeface="Times New Roman"/>
                <a:cs typeface="Times New Roman"/>
              </a:rPr>
              <a:t>образовательные</a:t>
            </a:r>
            <a:r>
              <a:rPr sz="2900" spc="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организации,</a:t>
            </a:r>
            <a:r>
              <a:rPr sz="2900" spc="5" dirty="0">
                <a:latin typeface="Times New Roman"/>
                <a:cs typeface="Times New Roman"/>
              </a:rPr>
              <a:t> </a:t>
            </a:r>
            <a:r>
              <a:rPr sz="2900" spc="-35" dirty="0">
                <a:latin typeface="Times New Roman"/>
                <a:cs typeface="Times New Roman"/>
              </a:rPr>
              <a:t>которыми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они</a:t>
            </a:r>
            <a:r>
              <a:rPr sz="2900" spc="-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были</a:t>
            </a:r>
            <a:r>
              <a:rPr sz="2900" spc="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допущены 	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-2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установленном</a:t>
            </a:r>
            <a:r>
              <a:rPr sz="2900" spc="-130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порядке</a:t>
            </a:r>
            <a:r>
              <a:rPr sz="2900" spc="-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к</a:t>
            </a:r>
            <a:r>
              <a:rPr sz="2900" spc="-30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ГИА.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045" y="4462398"/>
            <a:ext cx="412877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979169" algn="l"/>
                <a:tab pos="2400935" algn="l"/>
              </a:tabLst>
            </a:pPr>
            <a:r>
              <a:rPr sz="2900" spc="-50" dirty="0">
                <a:latin typeface="Times New Roman"/>
                <a:cs typeface="Times New Roman"/>
              </a:rPr>
              <a:t>В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случае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отсутствия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2923" y="4462398"/>
            <a:ext cx="3783329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955" marR="5080" indent="-135890">
              <a:lnSpc>
                <a:spcPct val="100000"/>
              </a:lnSpc>
              <a:spcBef>
                <a:spcPts val="100"/>
              </a:spcBef>
              <a:tabLst>
                <a:tab pos="1948180" algn="l"/>
                <a:tab pos="2155190" algn="l"/>
                <a:tab pos="2698115" algn="l"/>
                <a:tab pos="3319779" algn="l"/>
              </a:tabLst>
            </a:pPr>
            <a:r>
              <a:rPr sz="2900" spc="-10" dirty="0">
                <a:latin typeface="Times New Roman"/>
                <a:cs typeface="Times New Roman"/>
              </a:rPr>
              <a:t>заявления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об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0" dirty="0">
                <a:latin typeface="Times New Roman"/>
                <a:cs typeface="Times New Roman"/>
              </a:rPr>
              <a:t>отзыве </a:t>
            </a:r>
            <a:r>
              <a:rPr sz="2900" spc="-10" dirty="0">
                <a:latin typeface="Times New Roman"/>
                <a:cs typeface="Times New Roman"/>
              </a:rPr>
              <a:t>участника</a:t>
            </a:r>
            <a:r>
              <a:rPr sz="2900" dirty="0">
                <a:latin typeface="Times New Roman"/>
                <a:cs typeface="Times New Roman"/>
              </a:rPr>
              <a:t>		</a:t>
            </a:r>
            <a:r>
              <a:rPr sz="2900" spc="-25" dirty="0">
                <a:latin typeface="Times New Roman"/>
                <a:cs typeface="Times New Roman"/>
              </a:rPr>
              <a:t>ГИА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25" dirty="0">
                <a:latin typeface="Times New Roman"/>
                <a:cs typeface="Times New Roman"/>
              </a:rPr>
              <a:t>на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11561" y="4462398"/>
            <a:ext cx="156654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sz="2900" spc="-25" dirty="0">
                <a:latin typeface="Times New Roman"/>
                <a:cs typeface="Times New Roman"/>
              </a:rPr>
              <a:t>поданной </a:t>
            </a:r>
            <a:r>
              <a:rPr sz="2900" spc="-10" dirty="0">
                <a:latin typeface="Times New Roman"/>
                <a:cs typeface="Times New Roman"/>
              </a:rPr>
              <a:t>заседание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1089" y="4904054"/>
            <a:ext cx="1958975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0525" marR="5080" indent="-378460">
              <a:lnSpc>
                <a:spcPct val="100000"/>
              </a:lnSpc>
              <a:spcBef>
                <a:spcPts val="105"/>
              </a:spcBef>
              <a:tabLst>
                <a:tab pos="629285" algn="l"/>
              </a:tabLst>
            </a:pPr>
            <a:r>
              <a:rPr sz="2900" spc="-50" dirty="0">
                <a:latin typeface="Times New Roman"/>
                <a:cs typeface="Times New Roman"/>
              </a:rPr>
              <a:t>и</a:t>
            </a:r>
            <a:r>
              <a:rPr sz="2900" dirty="0">
                <a:latin typeface="Times New Roman"/>
                <a:cs typeface="Times New Roman"/>
              </a:rPr>
              <a:t>		</a:t>
            </a:r>
            <a:r>
              <a:rPr sz="2900" spc="-10" dirty="0">
                <a:latin typeface="Times New Roman"/>
                <a:cs typeface="Times New Roman"/>
              </a:rPr>
              <a:t>неявки </a:t>
            </a:r>
            <a:r>
              <a:rPr sz="2900" spc="-55" dirty="0">
                <a:latin typeface="Times New Roman"/>
                <a:cs typeface="Times New Roman"/>
              </a:rPr>
              <a:t>комиссии,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72504" y="5346903"/>
            <a:ext cx="209994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46455" algn="l"/>
              </a:tabLst>
            </a:pPr>
            <a:r>
              <a:rPr sz="2900" spc="-25" dirty="0">
                <a:latin typeface="Times New Roman"/>
                <a:cs typeface="Times New Roman"/>
              </a:rPr>
              <a:t>на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80" dirty="0">
                <a:latin typeface="Times New Roman"/>
                <a:cs typeface="Times New Roman"/>
              </a:rPr>
              <a:t>котором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56318" y="5346903"/>
            <a:ext cx="260413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20" dirty="0">
                <a:latin typeface="Times New Roman"/>
                <a:cs typeface="Times New Roman"/>
              </a:rPr>
              <a:t>рассматривается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80945" y="4904054"/>
            <a:ext cx="2056130" cy="1352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апелляции, </a:t>
            </a:r>
            <a:r>
              <a:rPr sz="2900" spc="-60" dirty="0">
                <a:latin typeface="Times New Roman"/>
                <a:cs typeface="Times New Roman"/>
              </a:rPr>
              <a:t>конфликтной </a:t>
            </a:r>
            <a:r>
              <a:rPr sz="2900" spc="-10" dirty="0">
                <a:latin typeface="Times New Roman"/>
                <a:cs typeface="Times New Roman"/>
              </a:rPr>
              <a:t>апелляция,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51757" y="5788863"/>
            <a:ext cx="761936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86025" algn="l"/>
                <a:tab pos="4404995" algn="l"/>
                <a:tab pos="7127240" algn="l"/>
              </a:tabLst>
            </a:pPr>
            <a:r>
              <a:rPr sz="2900" spc="-10" dirty="0">
                <a:latin typeface="Times New Roman"/>
                <a:cs typeface="Times New Roman"/>
              </a:rPr>
              <a:t>конфликтная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комиссия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10" dirty="0">
                <a:latin typeface="Times New Roman"/>
                <a:cs typeface="Times New Roman"/>
              </a:rPr>
              <a:t>рассматривает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40" dirty="0">
                <a:latin typeface="Times New Roman"/>
                <a:cs typeface="Times New Roman"/>
              </a:rPr>
              <a:t>его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80945" y="6230823"/>
            <a:ext cx="589280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апелляцию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в</a:t>
            </a:r>
            <a:r>
              <a:rPr sz="2900" spc="-45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установленном</a:t>
            </a:r>
            <a:r>
              <a:rPr sz="2900" spc="-10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порядке.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10054" y="586816"/>
            <a:ext cx="9907905" cy="345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9580" algn="just">
              <a:lnSpc>
                <a:spcPct val="107000"/>
              </a:lnSpc>
              <a:spcBef>
                <a:spcPts val="95"/>
              </a:spcBef>
            </a:pPr>
            <a:r>
              <a:rPr sz="3000" dirty="0">
                <a:latin typeface="Times New Roman"/>
                <a:cs typeface="Times New Roman"/>
              </a:rPr>
              <a:t>Итоговые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отметки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9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9</a:t>
            </a:r>
            <a:r>
              <a:rPr sz="3000" spc="10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класс</a:t>
            </a:r>
            <a:r>
              <a:rPr sz="3000" spc="11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9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предметам </a:t>
            </a:r>
            <a:r>
              <a:rPr sz="3000" dirty="0">
                <a:latin typeface="Times New Roman"/>
                <a:cs typeface="Times New Roman"/>
              </a:rPr>
              <a:t>"Русский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язык",</a:t>
            </a:r>
            <a:r>
              <a:rPr sz="3000" spc="26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"Математика"</a:t>
            </a:r>
            <a:r>
              <a:rPr sz="3000" spc="2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2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двум</a:t>
            </a:r>
            <a:r>
              <a:rPr sz="3000" spc="2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26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предметам, </a:t>
            </a:r>
            <a:r>
              <a:rPr sz="3000" dirty="0">
                <a:latin typeface="Times New Roman"/>
                <a:cs typeface="Times New Roman"/>
              </a:rPr>
              <a:t>сдаваемым</a:t>
            </a:r>
            <a:r>
              <a:rPr sz="3000" spc="17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17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выбору</a:t>
            </a:r>
            <a:r>
              <a:rPr sz="3000" spc="17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обучающегося,</a:t>
            </a:r>
            <a:r>
              <a:rPr sz="3000" spc="17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определяются</a:t>
            </a:r>
            <a:r>
              <a:rPr sz="3000" spc="180" dirty="0">
                <a:latin typeface="Times New Roman"/>
                <a:cs typeface="Times New Roman"/>
              </a:rPr>
              <a:t>  </a:t>
            </a:r>
            <a:r>
              <a:rPr sz="3000" spc="-25" dirty="0">
                <a:latin typeface="Times New Roman"/>
                <a:cs typeface="Times New Roman"/>
              </a:rPr>
              <a:t>как </a:t>
            </a:r>
            <a:r>
              <a:rPr sz="3000" dirty="0">
                <a:latin typeface="Times New Roman"/>
                <a:cs typeface="Times New Roman"/>
              </a:rPr>
              <a:t>среднее</a:t>
            </a:r>
            <a:r>
              <a:rPr sz="3000" spc="28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арифметическое</a:t>
            </a:r>
            <a:r>
              <a:rPr sz="3000" spc="28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годовой</a:t>
            </a:r>
            <a:r>
              <a:rPr sz="3000" spc="27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285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экзаменационной </a:t>
            </a:r>
            <a:r>
              <a:rPr sz="3000" dirty="0">
                <a:latin typeface="Times New Roman"/>
                <a:cs typeface="Times New Roman"/>
              </a:rPr>
              <a:t>отметок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выпускника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выставляются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1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аттестат</a:t>
            </a:r>
            <a:r>
              <a:rPr sz="3000" spc="105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целыми </a:t>
            </a:r>
            <a:r>
              <a:rPr sz="3000" dirty="0">
                <a:latin typeface="Times New Roman"/>
                <a:cs typeface="Times New Roman"/>
              </a:rPr>
              <a:t>числами</a:t>
            </a:r>
            <a:r>
              <a:rPr sz="3000" spc="45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4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соответствии</a:t>
            </a:r>
            <a:r>
              <a:rPr sz="3000" spc="4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</a:t>
            </a:r>
            <a:r>
              <a:rPr sz="3000" spc="4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правилами</a:t>
            </a:r>
            <a:r>
              <a:rPr sz="3000" spc="440" dirty="0">
                <a:latin typeface="Times New Roman"/>
                <a:cs typeface="Times New Roman"/>
              </a:rPr>
              <a:t>  </a:t>
            </a:r>
            <a:r>
              <a:rPr sz="3000" spc="-35" dirty="0">
                <a:latin typeface="Times New Roman"/>
                <a:cs typeface="Times New Roman"/>
              </a:rPr>
              <a:t>математического </a:t>
            </a:r>
            <a:r>
              <a:rPr sz="3000" spc="-10" dirty="0">
                <a:latin typeface="Times New Roman"/>
                <a:cs typeface="Times New Roman"/>
              </a:rPr>
              <a:t>округления.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3652" y="13716"/>
            <a:ext cx="3953255" cy="89001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24858" y="100025"/>
            <a:ext cx="34378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/>
              <a:t>Итоговые</a:t>
            </a:r>
            <a:r>
              <a:rPr sz="3200" spc="-140" dirty="0"/>
              <a:t> </a:t>
            </a:r>
            <a:r>
              <a:rPr sz="3200" spc="-10" dirty="0"/>
              <a:t>отметки</a:t>
            </a:r>
            <a:endParaRPr sz="32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710054" y="4990220"/>
            <a:ext cx="6776084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9580">
              <a:lnSpc>
                <a:spcPct val="107100"/>
              </a:lnSpc>
              <a:spcBef>
                <a:spcPts val="100"/>
              </a:spcBef>
              <a:tabLst>
                <a:tab pos="2138680" algn="l"/>
                <a:tab pos="2355215" algn="l"/>
                <a:tab pos="3997960" algn="l"/>
                <a:tab pos="4644390" algn="l"/>
                <a:tab pos="4801235" algn="l"/>
                <a:tab pos="5159375" algn="l"/>
                <a:tab pos="5555615" algn="l"/>
                <a:tab pos="6368415" algn="l"/>
              </a:tabLst>
            </a:pPr>
            <a:r>
              <a:rPr sz="3000" spc="-10" dirty="0">
                <a:latin typeface="Times New Roman"/>
                <a:cs typeface="Times New Roman"/>
              </a:rPr>
              <a:t>Итоговые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отметки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за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9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класс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 </a:t>
            </a:r>
            <a:r>
              <a:rPr sz="3000" spc="-10" dirty="0">
                <a:latin typeface="Times New Roman"/>
                <a:cs typeface="Times New Roman"/>
              </a:rPr>
              <a:t>предметам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выставляются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25" dirty="0">
                <a:latin typeface="Times New Roman"/>
                <a:cs typeface="Times New Roman"/>
              </a:rPr>
              <a:t>на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основе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43950" y="4990220"/>
            <a:ext cx="1281430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640">
              <a:lnSpc>
                <a:spcPct val="1071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другим </a:t>
            </a:r>
            <a:r>
              <a:rPr sz="3000" spc="-65" dirty="0">
                <a:latin typeface="Times New Roman"/>
                <a:cs typeface="Times New Roman"/>
              </a:rPr>
              <a:t>годовой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78871" y="4990220"/>
            <a:ext cx="1473200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65" marR="5080" indent="-127000">
              <a:lnSpc>
                <a:spcPct val="1071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учебным отметки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10054" y="6033922"/>
            <a:ext cx="372491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выпускника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-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9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класс.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73652" y="13716"/>
            <a:ext cx="3953255" cy="890015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324858" y="100025"/>
            <a:ext cx="34378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/>
              <a:t>Итоговые</a:t>
            </a:r>
            <a:r>
              <a:rPr sz="3200" spc="-140" dirty="0"/>
              <a:t> </a:t>
            </a:r>
            <a:r>
              <a:rPr sz="3200" spc="-10" dirty="0"/>
              <a:t>отметки</a:t>
            </a:r>
            <a:endParaRPr sz="3200"/>
          </a:p>
        </p:txBody>
      </p:sp>
      <p:sp>
        <p:nvSpPr>
          <p:cNvPr id="15" name="Прямоугольник 14"/>
          <p:cNvSpPr/>
          <p:nvPr/>
        </p:nvSpPr>
        <p:spPr>
          <a:xfrm>
            <a:off x="1600201" y="990040"/>
            <a:ext cx="101518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в учебном плане образовательной организации указаны учебные курсы "Алгебра", "Геометрия" и "Вероятность и статистика", то в графе "Наименование учебных предметов" указывается учебный предмет "Математика", а итоговая отметка за 9 класс по указанному учебному предмету определяется как среднее арифметическое годовых отметок по учебным курсам "Алгебра", "Геометрия", "Вероятность и статистика" и экзаменационной отметки выпускника.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1898" y="618490"/>
            <a:ext cx="95269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90040" algn="l"/>
                <a:tab pos="2136775" algn="l"/>
                <a:tab pos="3863975" algn="l"/>
                <a:tab pos="5111115" algn="l"/>
                <a:tab pos="7294880" algn="l"/>
                <a:tab pos="7627620" algn="l"/>
                <a:tab pos="9309735" algn="l"/>
              </a:tabLst>
            </a:pPr>
            <a:r>
              <a:rPr sz="3000" spc="-10" dirty="0">
                <a:latin typeface="Times New Roman"/>
                <a:cs typeface="Times New Roman"/>
              </a:rPr>
              <a:t>Аттестат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об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основном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общем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образовании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с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отличием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2317" y="1075039"/>
            <a:ext cx="9975215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  <a:tabLst>
                <a:tab pos="2284730" algn="l"/>
                <a:tab pos="2540635" algn="l"/>
                <a:tab pos="2786380" algn="l"/>
                <a:tab pos="3906520" algn="l"/>
                <a:tab pos="4275455" algn="l"/>
                <a:tab pos="4927600" algn="l"/>
                <a:tab pos="5812155" algn="l"/>
                <a:tab pos="8298180" algn="l"/>
                <a:tab pos="8805545" algn="l"/>
              </a:tabLst>
            </a:pPr>
            <a:r>
              <a:rPr sz="3000" spc="-10" dirty="0">
                <a:latin typeface="Times New Roman"/>
                <a:cs typeface="Times New Roman"/>
              </a:rPr>
              <a:t>приложение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к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20" dirty="0">
                <a:latin typeface="Times New Roman"/>
                <a:cs typeface="Times New Roman"/>
              </a:rPr>
              <a:t>нему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выдаются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выпускникам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9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класса, завершившим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обучение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образовательным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57029" y="1565274"/>
            <a:ext cx="2005964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 marR="5080" indent="-17145">
              <a:lnSpc>
                <a:spcPct val="107000"/>
              </a:lnSpc>
              <a:spcBef>
                <a:spcPts val="100"/>
              </a:spcBef>
            </a:pPr>
            <a:r>
              <a:rPr sz="3000" spc="-20" dirty="0">
                <a:latin typeface="Times New Roman"/>
                <a:cs typeface="Times New Roman"/>
              </a:rPr>
              <a:t>программам </a:t>
            </a:r>
            <a:r>
              <a:rPr sz="3000" spc="-25" dirty="0">
                <a:latin typeface="Times New Roman"/>
                <a:cs typeface="Times New Roman"/>
              </a:rPr>
              <a:t>прошедшим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82317" y="2054809"/>
            <a:ext cx="7607300" cy="1003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5"/>
              </a:spcBef>
              <a:tabLst>
                <a:tab pos="2091055" algn="l"/>
                <a:tab pos="3344545" algn="l"/>
                <a:tab pos="3674745" algn="l"/>
                <a:tab pos="5412740" algn="l"/>
                <a:tab pos="6173470" algn="l"/>
              </a:tabLst>
            </a:pPr>
            <a:r>
              <a:rPr sz="3000" spc="-10" dirty="0">
                <a:latin typeface="Times New Roman"/>
                <a:cs typeface="Times New Roman"/>
              </a:rPr>
              <a:t>основного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общего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10" dirty="0">
                <a:latin typeface="Times New Roman"/>
                <a:cs typeface="Times New Roman"/>
              </a:rPr>
              <a:t>образования,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успешно государственную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итоговую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аттестацию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27489" y="2575382"/>
            <a:ext cx="21316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3645" algn="l"/>
              </a:tabLst>
            </a:pPr>
            <a:r>
              <a:rPr sz="3000" spc="-20" dirty="0">
                <a:latin typeface="Times New Roman"/>
                <a:cs typeface="Times New Roman"/>
              </a:rPr>
              <a:t>(без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учета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2317" y="3033471"/>
            <a:ext cx="9981565" cy="2472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95"/>
              </a:spcBef>
            </a:pPr>
            <a:r>
              <a:rPr sz="3000" dirty="0">
                <a:latin typeface="Times New Roman"/>
                <a:cs typeface="Times New Roman"/>
              </a:rPr>
              <a:t>результатов,</a:t>
            </a:r>
            <a:r>
              <a:rPr sz="3000" spc="64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полученных</a:t>
            </a:r>
            <a:r>
              <a:rPr sz="3000" spc="64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при</a:t>
            </a:r>
            <a:r>
              <a:rPr sz="3000" spc="65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прохождении</a:t>
            </a:r>
            <a:r>
              <a:rPr sz="3000" spc="64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повторной </a:t>
            </a:r>
            <a:r>
              <a:rPr sz="3000" spc="-25" dirty="0">
                <a:latin typeface="Times New Roman"/>
                <a:cs typeface="Times New Roman"/>
              </a:rPr>
              <a:t>государственной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итоговой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аттестации)</a:t>
            </a:r>
            <a:r>
              <a:rPr sz="3000" spc="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имеющим</a:t>
            </a:r>
            <a:r>
              <a:rPr sz="3000" spc="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итоговые </a:t>
            </a:r>
            <a:r>
              <a:rPr sz="3000" dirty="0">
                <a:latin typeface="Times New Roman"/>
                <a:cs typeface="Times New Roman"/>
              </a:rPr>
              <a:t>отметки</a:t>
            </a:r>
            <a:r>
              <a:rPr sz="3000" spc="7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"отлично"</a:t>
            </a:r>
            <a:r>
              <a:rPr sz="3000" spc="7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по</a:t>
            </a:r>
            <a:r>
              <a:rPr sz="3000" spc="70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всем</a:t>
            </a:r>
            <a:r>
              <a:rPr sz="3000" spc="7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учебным</a:t>
            </a:r>
            <a:r>
              <a:rPr sz="3000" spc="7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предметам</a:t>
            </a:r>
            <a:r>
              <a:rPr sz="3000" spc="7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учебного </a:t>
            </a:r>
            <a:r>
              <a:rPr sz="3000" dirty="0">
                <a:latin typeface="Times New Roman"/>
                <a:cs typeface="Times New Roman"/>
              </a:rPr>
              <a:t>плана,</a:t>
            </a:r>
            <a:r>
              <a:rPr sz="3000" spc="49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изучавшимся</a:t>
            </a:r>
            <a:r>
              <a:rPr sz="3000" spc="49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495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уровне</a:t>
            </a:r>
            <a:r>
              <a:rPr sz="3000" spc="500" dirty="0">
                <a:latin typeface="Times New Roman"/>
                <a:cs typeface="Times New Roman"/>
              </a:rPr>
              <a:t>   </a:t>
            </a:r>
            <a:r>
              <a:rPr sz="3000" dirty="0">
                <a:latin typeface="Times New Roman"/>
                <a:cs typeface="Times New Roman"/>
              </a:rPr>
              <a:t>основного</a:t>
            </a:r>
            <a:r>
              <a:rPr sz="3000" spc="495" dirty="0">
                <a:latin typeface="Times New Roman"/>
                <a:cs typeface="Times New Roman"/>
              </a:rPr>
              <a:t>   </a:t>
            </a:r>
            <a:r>
              <a:rPr sz="3000" spc="-10" dirty="0">
                <a:latin typeface="Times New Roman"/>
                <a:cs typeface="Times New Roman"/>
              </a:rPr>
              <a:t>общего образования.</a:t>
            </a:r>
            <a:endParaRPr sz="3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7723" y="13716"/>
            <a:ext cx="4322064" cy="89001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138929" y="100025"/>
            <a:ext cx="38093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Аттестат</a:t>
            </a:r>
            <a:r>
              <a:rPr sz="3200" spc="-130" dirty="0"/>
              <a:t> </a:t>
            </a:r>
            <a:r>
              <a:rPr sz="3200" dirty="0"/>
              <a:t>с</a:t>
            </a:r>
            <a:r>
              <a:rPr sz="3200" spc="-90" dirty="0"/>
              <a:t> </a:t>
            </a:r>
            <a:r>
              <a:rPr sz="3200" spc="-10" dirty="0"/>
              <a:t>отличием</a:t>
            </a:r>
            <a:endParaRPr sz="3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06777" y="967994"/>
          <a:ext cx="9648824" cy="52412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43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5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28575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Продолжительность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28575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 marR="185229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Математика,</a:t>
                      </a:r>
                      <a:r>
                        <a:rPr sz="2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80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язык, литература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28575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sz="2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(235</a:t>
                      </a:r>
                      <a:r>
                        <a:rPr sz="28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28575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244">
                <a:tc>
                  <a:txBody>
                    <a:bodyPr/>
                    <a:lstStyle/>
                    <a:p>
                      <a:pPr marL="91440" marR="70612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Физика,</a:t>
                      </a:r>
                      <a:r>
                        <a:rPr sz="28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обществознание,</a:t>
                      </a:r>
                      <a:r>
                        <a:rPr sz="2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история, химия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(180</a:t>
                      </a:r>
                      <a:r>
                        <a:rPr sz="2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 marR="103759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r>
                        <a:rPr sz="2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65" dirty="0">
                          <a:latin typeface="Times New Roman"/>
                          <a:cs typeface="Times New Roman"/>
                        </a:rPr>
                        <a:t>ИКТ,</a:t>
                      </a:r>
                      <a:r>
                        <a:rPr sz="2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география, биология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2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(150</a:t>
                      </a:r>
                      <a:r>
                        <a:rPr sz="28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2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языки</a:t>
                      </a:r>
                      <a:r>
                        <a:rPr sz="2800" spc="-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(кроме</a:t>
                      </a:r>
                      <a:r>
                        <a:rPr sz="28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раздела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(120</a:t>
                      </a:r>
                      <a:r>
                        <a:rPr sz="28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2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языки</a:t>
                      </a:r>
                      <a:r>
                        <a:rPr sz="2800" spc="-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(раздел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2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6876" y="19811"/>
            <a:ext cx="8380476" cy="99974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20467" y="118694"/>
            <a:ext cx="7800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Продолжительность</a:t>
            </a:r>
            <a:r>
              <a:rPr spc="-145" dirty="0"/>
              <a:t> </a:t>
            </a:r>
            <a:r>
              <a:rPr spc="-10" dirty="0"/>
              <a:t>проведения</a:t>
            </a:r>
            <a:r>
              <a:rPr spc="-100" dirty="0"/>
              <a:t> </a:t>
            </a:r>
            <a:r>
              <a:rPr spc="-25" dirty="0"/>
              <a:t>ОГЭ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4542" y="1211072"/>
            <a:ext cx="9730740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7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2004695" algn="l"/>
                <a:tab pos="4519295" algn="l"/>
                <a:tab pos="6476365" algn="l"/>
                <a:tab pos="8143875" algn="l"/>
              </a:tabLst>
            </a:pPr>
            <a:r>
              <a:rPr sz="3000" spc="-10" dirty="0">
                <a:latin typeface="Times New Roman"/>
                <a:cs typeface="Times New Roman"/>
              </a:rPr>
              <a:t>Итоговое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собеседование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начинается</a:t>
            </a:r>
            <a:r>
              <a:rPr sz="3000" dirty="0">
                <a:latin typeface="Times New Roman"/>
                <a:cs typeface="Times New Roman"/>
              </a:rPr>
              <a:t>	в</a:t>
            </a:r>
            <a:r>
              <a:rPr sz="3000" spc="3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9.00</a:t>
            </a:r>
            <a:r>
              <a:rPr sz="3000" spc="35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местному времени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4542" y="2254122"/>
            <a:ext cx="69373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5063490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Продолжительность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проведения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13111" y="2189860"/>
            <a:ext cx="1595120" cy="10045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>
              <a:lnSpc>
                <a:spcPct val="107100"/>
              </a:lnSpc>
              <a:spcBef>
                <a:spcPts val="95"/>
              </a:spcBef>
            </a:pPr>
            <a:r>
              <a:rPr sz="3000" spc="-60" dirty="0">
                <a:latin typeface="Times New Roman"/>
                <a:cs typeface="Times New Roman"/>
              </a:rPr>
              <a:t>итогового итогового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47442" y="2678684"/>
            <a:ext cx="7322184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100"/>
              </a:spcBef>
              <a:tabLst>
                <a:tab pos="2743835" algn="l"/>
                <a:tab pos="2853055" algn="l"/>
                <a:tab pos="3876040" algn="l"/>
                <a:tab pos="4846955" algn="l"/>
                <a:tab pos="5379085" algn="l"/>
                <a:tab pos="5670550" algn="l"/>
              </a:tabLst>
            </a:pP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25" dirty="0">
                <a:latin typeface="Times New Roman"/>
                <a:cs typeface="Times New Roman"/>
              </a:rPr>
              <a:t>для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каждого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25" dirty="0">
                <a:latin typeface="Times New Roman"/>
                <a:cs typeface="Times New Roman"/>
              </a:rPr>
              <a:t>участника </a:t>
            </a: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составляет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среднем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96196" y="3233166"/>
            <a:ext cx="2337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158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15-</a:t>
            </a:r>
            <a:r>
              <a:rPr sz="3000" b="1" spc="-25" dirty="0">
                <a:latin typeface="Times New Roman"/>
                <a:cs typeface="Times New Roman"/>
              </a:rPr>
              <a:t>16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минут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47442" y="3722370"/>
            <a:ext cx="5488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latin typeface="Times New Roman"/>
                <a:cs typeface="Times New Roman"/>
              </a:rPr>
              <a:t>(включая</a:t>
            </a:r>
            <a:r>
              <a:rPr sz="3000" b="1" spc="-6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время</a:t>
            </a:r>
            <a:r>
              <a:rPr sz="3000" b="1" spc="-10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на</a:t>
            </a:r>
            <a:r>
              <a:rPr sz="3000" b="1" spc="-110" dirty="0">
                <a:latin typeface="Times New Roman"/>
                <a:cs typeface="Times New Roman"/>
              </a:rPr>
              <a:t> </a:t>
            </a:r>
            <a:r>
              <a:rPr sz="3000" b="1" spc="-50" dirty="0">
                <a:latin typeface="Times New Roman"/>
                <a:cs typeface="Times New Roman"/>
              </a:rPr>
              <a:t>подготовку).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12235" y="0"/>
            <a:ext cx="5518785" cy="1423670"/>
            <a:chOff x="3412235" y="0"/>
            <a:chExt cx="5518785" cy="14236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2235" y="0"/>
              <a:ext cx="5518404" cy="8763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6491" y="423672"/>
              <a:ext cx="4469892" cy="99974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95191" y="-15113"/>
            <a:ext cx="49403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6575" marR="5080" indent="-52451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5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5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834769" y="1328038"/>
          <a:ext cx="10009504" cy="5118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5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3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1805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5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28575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500" b="1" spc="-10" dirty="0">
                          <a:latin typeface="Times New Roman"/>
                          <a:cs typeface="Times New Roman"/>
                        </a:rPr>
                        <a:t>Средства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28575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5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5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28575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Орфографические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словари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28575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4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85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5209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6891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Линейка,</a:t>
                      </a:r>
                      <a:r>
                        <a:rPr sz="25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5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содержащая</a:t>
                      </a:r>
                      <a:r>
                        <a:rPr sz="25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справочной</a:t>
                      </a:r>
                      <a:r>
                        <a:rPr sz="25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информации</a:t>
                      </a:r>
                      <a:r>
                        <a:rPr sz="25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(далее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5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линейка),</a:t>
                      </a:r>
                      <a:r>
                        <a:rPr sz="25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справочные</a:t>
                      </a:r>
                      <a:r>
                        <a:rPr sz="25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материалы,</a:t>
                      </a:r>
                      <a:r>
                        <a:rPr sz="25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содержащие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marL="92075" marR="434340">
                        <a:lnSpc>
                          <a:spcPct val="100000"/>
                        </a:lnSpc>
                      </a:pPr>
                      <a:r>
                        <a:rPr sz="2500" dirty="0">
                          <a:latin typeface="Times New Roman"/>
                          <a:cs typeface="Times New Roman"/>
                        </a:rPr>
                        <a:t>основные</a:t>
                      </a:r>
                      <a:r>
                        <a:rPr sz="25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формулы</a:t>
                      </a:r>
                      <a:r>
                        <a:rPr sz="25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курса</a:t>
                      </a:r>
                      <a:r>
                        <a:rPr sz="250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математики</a:t>
                      </a:r>
                      <a:r>
                        <a:rPr sz="25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образовательной программы</a:t>
                      </a:r>
                      <a:r>
                        <a:rPr sz="25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основного</a:t>
                      </a:r>
                      <a:r>
                        <a:rPr sz="2500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общего</a:t>
                      </a:r>
                      <a:r>
                        <a:rPr sz="25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500" dirty="0">
                          <a:latin typeface="Times New Roman"/>
                          <a:cs typeface="Times New Roman"/>
                        </a:rPr>
                        <a:t>линейка,</a:t>
                      </a:r>
                      <a:r>
                        <a:rPr sz="25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25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калькулятор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5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89"/>
                        </a:spcBef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52729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7861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5" dirty="0">
                          <a:latin typeface="Times New Roman"/>
                          <a:cs typeface="Times New Roman"/>
                        </a:rPr>
                        <a:t>калькулятор,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периодическая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25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химических</a:t>
                      </a:r>
                      <a:r>
                        <a:rPr sz="25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элементов</a:t>
                      </a:r>
                      <a:r>
                        <a:rPr sz="25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Д.И.</a:t>
                      </a:r>
                      <a:r>
                        <a:rPr sz="2500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Менделеева,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таблица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растворимости</a:t>
                      </a:r>
                      <a:r>
                        <a:rPr sz="25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солей,</a:t>
                      </a:r>
                      <a:r>
                        <a:rPr sz="25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кислот</a:t>
                      </a:r>
                      <a:r>
                        <a:rPr sz="25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5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оснований</a:t>
                      </a:r>
                      <a:r>
                        <a:rPr sz="25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воде,</a:t>
                      </a:r>
                      <a:r>
                        <a:rPr sz="25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электрохимический</a:t>
                      </a:r>
                      <a:r>
                        <a:rPr sz="25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ряд</a:t>
                      </a:r>
                      <a:r>
                        <a:rPr sz="25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напряжений</a:t>
                      </a:r>
                      <a:r>
                        <a:rPr sz="25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металлов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80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линейка</a:t>
                      </a:r>
                      <a:r>
                        <a:rPr sz="25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5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2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25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500" spc="-10" dirty="0">
                          <a:latin typeface="Times New Roman"/>
                          <a:cs typeface="Times New Roman"/>
                        </a:rPr>
                        <a:t>калькулятор</a:t>
                      </a: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6227" y="0"/>
            <a:ext cx="7780020" cy="9037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8500" y="451104"/>
            <a:ext cx="6359652" cy="100126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69183" y="1981"/>
            <a:ext cx="70859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4845" marR="5080" indent="-652780">
              <a:lnSpc>
                <a:spcPct val="100000"/>
              </a:lnSpc>
              <a:spcBef>
                <a:spcPts val="100"/>
              </a:spcBef>
            </a:pPr>
            <a:r>
              <a:rPr dirty="0"/>
              <a:t>Перечень</a:t>
            </a:r>
            <a:r>
              <a:rPr spc="-185" dirty="0"/>
              <a:t> </a:t>
            </a:r>
            <a:r>
              <a:rPr dirty="0"/>
              <a:t>средств,</a:t>
            </a:r>
            <a:r>
              <a:rPr spc="-120" dirty="0"/>
              <a:t> </a:t>
            </a:r>
            <a:r>
              <a:rPr dirty="0"/>
              <a:t>разрешенных</a:t>
            </a:r>
            <a:r>
              <a:rPr spc="-165" dirty="0"/>
              <a:t> </a:t>
            </a:r>
            <a:r>
              <a:rPr spc="-50" dirty="0"/>
              <a:t>к </a:t>
            </a:r>
            <a:r>
              <a:rPr spc="-25" dirty="0"/>
              <a:t>использованию</a:t>
            </a:r>
            <a:r>
              <a:rPr spc="-60" dirty="0"/>
              <a:t> </a:t>
            </a:r>
            <a:r>
              <a:rPr dirty="0"/>
              <a:t>на</a:t>
            </a:r>
            <a:r>
              <a:rPr spc="-114" dirty="0"/>
              <a:t> </a:t>
            </a:r>
            <a:r>
              <a:rPr spc="-10" dirty="0"/>
              <a:t>экзамене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834769" y="1256030"/>
          <a:ext cx="9361805" cy="32613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3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5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28575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Средства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28575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28575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616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Орфографические</a:t>
                      </a:r>
                      <a:r>
                        <a:rPr sz="2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словари,</a:t>
                      </a:r>
                      <a:r>
                        <a:rPr sz="2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полные</a:t>
                      </a:r>
                      <a:r>
                        <a:rPr sz="28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тексты </a:t>
                      </a:r>
                      <a:r>
                        <a:rPr sz="2800" spc="-35" dirty="0">
                          <a:latin typeface="Times New Roman"/>
                          <a:cs typeface="Times New Roman"/>
                        </a:rPr>
                        <a:t>художественных</a:t>
                      </a:r>
                      <a:r>
                        <a:rPr sz="2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произведений,</a:t>
                      </a:r>
                      <a:r>
                        <a:rPr sz="28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сборники лирики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28575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  <a:solidFill>
                      <a:srgbClr val="DEEB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11785" algn="just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линейка,</a:t>
                      </a:r>
                      <a:r>
                        <a:rPr sz="2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2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калькулятор,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географические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атласы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7-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классов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решения</a:t>
                      </a:r>
                      <a:r>
                        <a:rPr sz="2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практических</a:t>
                      </a:r>
                      <a:r>
                        <a:rPr sz="2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заданий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5B9BD3"/>
                      </a:solidFill>
                      <a:prstDash val="solid"/>
                    </a:lnL>
                    <a:lnR w="12700">
                      <a:solidFill>
                        <a:srgbClr val="5B9BD3"/>
                      </a:solidFill>
                      <a:prstDash val="solid"/>
                    </a:lnR>
                    <a:lnT w="12700">
                      <a:solidFill>
                        <a:srgbClr val="5B9BD3"/>
                      </a:solidFill>
                      <a:prstDash val="solid"/>
                    </a:lnT>
                    <a:lnB w="12700">
                      <a:solidFill>
                        <a:srgbClr val="5B9BD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854200" y="5023561"/>
            <a:ext cx="964882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день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проведения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ОГЭ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средствах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обучения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воспитания </a:t>
            </a: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6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допускается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делать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пометки,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относящиеся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содержанию </a:t>
            </a:r>
            <a:r>
              <a:rPr sz="2800" dirty="0">
                <a:latin typeface="Times New Roman"/>
                <a:cs typeface="Times New Roman"/>
              </a:rPr>
              <a:t>заданий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КИМ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ОГЭ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учебным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предметам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6227" y="0"/>
            <a:ext cx="7780020" cy="90373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8500" y="451104"/>
            <a:ext cx="6359652" cy="100126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69183" y="1981"/>
            <a:ext cx="70859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4845" marR="5080" indent="-652780">
              <a:lnSpc>
                <a:spcPct val="100000"/>
              </a:lnSpc>
              <a:spcBef>
                <a:spcPts val="100"/>
              </a:spcBef>
            </a:pPr>
            <a:r>
              <a:rPr dirty="0"/>
              <a:t>Перечень</a:t>
            </a:r>
            <a:r>
              <a:rPr spc="-185" dirty="0"/>
              <a:t> </a:t>
            </a:r>
            <a:r>
              <a:rPr dirty="0"/>
              <a:t>средств,</a:t>
            </a:r>
            <a:r>
              <a:rPr spc="-120" dirty="0"/>
              <a:t> </a:t>
            </a:r>
            <a:r>
              <a:rPr dirty="0"/>
              <a:t>разрешенных</a:t>
            </a:r>
            <a:r>
              <a:rPr spc="-165" dirty="0"/>
              <a:t> </a:t>
            </a:r>
            <a:r>
              <a:rPr spc="-50" dirty="0"/>
              <a:t>к </a:t>
            </a:r>
            <a:r>
              <a:rPr spc="-25" dirty="0"/>
              <a:t>использованию</a:t>
            </a:r>
            <a:r>
              <a:rPr spc="-60" dirty="0"/>
              <a:t> </a:t>
            </a:r>
            <a:r>
              <a:rPr dirty="0"/>
              <a:t>на</a:t>
            </a:r>
            <a:r>
              <a:rPr spc="-114" dirty="0"/>
              <a:t> </a:t>
            </a:r>
            <a:r>
              <a:rPr spc="-10" dirty="0"/>
              <a:t>экзамене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4282" y="1243076"/>
            <a:ext cx="82289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1585595" algn="l"/>
                <a:tab pos="2787650" algn="l"/>
                <a:tab pos="3505835" algn="l"/>
                <a:tab pos="4805680" algn="l"/>
              </a:tabLst>
            </a:pPr>
            <a:r>
              <a:rPr sz="3000" b="1" spc="-25" dirty="0">
                <a:latin typeface="Times New Roman"/>
                <a:cs typeface="Times New Roman"/>
              </a:rPr>
              <a:t>Для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лиц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50" dirty="0">
                <a:latin typeface="Times New Roman"/>
                <a:cs typeface="Times New Roman"/>
              </a:rPr>
              <a:t>с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ОВЗ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продолжительность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41660" y="1243076"/>
            <a:ext cx="15925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latin typeface="Times New Roman"/>
                <a:cs typeface="Times New Roman"/>
              </a:rPr>
              <a:t>итогового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4282" y="1700605"/>
            <a:ext cx="10336530" cy="1531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>
              <a:lnSpc>
                <a:spcPct val="107000"/>
              </a:lnSpc>
              <a:spcBef>
                <a:spcPts val="95"/>
              </a:spcBef>
              <a:tabLst>
                <a:tab pos="2972435" algn="l"/>
                <a:tab pos="3604895" algn="l"/>
                <a:tab pos="5305425" algn="l"/>
                <a:tab pos="6487160" algn="l"/>
                <a:tab pos="9294495" algn="l"/>
                <a:tab pos="9942195" algn="l"/>
              </a:tabLst>
            </a:pP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русскому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языку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увеличивается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на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30 </a:t>
            </a:r>
            <a:r>
              <a:rPr sz="3000" b="1" spc="-10" dirty="0">
                <a:latin typeface="Times New Roman"/>
                <a:cs typeface="Times New Roman"/>
              </a:rPr>
              <a:t>минут;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55"/>
              </a:spcBef>
              <a:buFont typeface="Arial MT"/>
              <a:buChar char="•"/>
              <a:tabLst>
                <a:tab pos="354965" algn="l"/>
                <a:tab pos="1140460" algn="l"/>
                <a:tab pos="4872990" algn="l"/>
                <a:tab pos="6965950" algn="l"/>
                <a:tab pos="9865995" algn="l"/>
              </a:tabLst>
            </a:pP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продолжительность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итогового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не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37182" y="3195020"/>
            <a:ext cx="2133600" cy="10160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3000" b="1" spc="-10" dirty="0">
                <a:latin typeface="Times New Roman"/>
                <a:cs typeface="Times New Roman"/>
              </a:rPr>
              <a:t>включается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3000" spc="-10" dirty="0">
                <a:latin typeface="Times New Roman"/>
                <a:cs typeface="Times New Roman"/>
              </a:rPr>
              <a:t>мероприятия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37182" y="4223766"/>
            <a:ext cx="24955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собеседования,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14190" y="3201161"/>
            <a:ext cx="75196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1775" algn="l"/>
                <a:tab pos="3760470" algn="l"/>
                <a:tab pos="4574540" algn="l"/>
              </a:tabLst>
            </a:pPr>
            <a:r>
              <a:rPr sz="3000" spc="-10" dirty="0">
                <a:latin typeface="Times New Roman"/>
                <a:cs typeface="Times New Roman"/>
              </a:rPr>
              <a:t>время,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отведенное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на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40" dirty="0">
                <a:latin typeface="Times New Roman"/>
                <a:cs typeface="Times New Roman"/>
              </a:rPr>
              <a:t>подготовительные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66234" y="3690366"/>
            <a:ext cx="71710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50540" algn="l"/>
                <a:tab pos="5592445" algn="l"/>
              </a:tabLst>
            </a:pPr>
            <a:r>
              <a:rPr sz="3000" spc="-10" dirty="0">
                <a:latin typeface="Times New Roman"/>
                <a:cs typeface="Times New Roman"/>
              </a:rPr>
              <a:t>(приветствие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участника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итогового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66234" y="4179823"/>
            <a:ext cx="63798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69414" algn="l"/>
                <a:tab pos="3307715" algn="l"/>
                <a:tab pos="3650615" algn="l"/>
                <a:tab pos="5475605" algn="l"/>
              </a:tabLst>
            </a:pPr>
            <a:r>
              <a:rPr sz="3000" spc="-10" dirty="0">
                <a:latin typeface="Times New Roman"/>
                <a:cs typeface="Times New Roman"/>
              </a:rPr>
              <a:t>внесение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сведений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ведомость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учета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44085" y="4636627"/>
            <a:ext cx="1663064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71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итогового </a:t>
            </a:r>
            <a:r>
              <a:rPr sz="3000" spc="-25" dirty="0">
                <a:latin typeface="Times New Roman"/>
                <a:cs typeface="Times New Roman"/>
              </a:rPr>
              <a:t>участника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88989" y="4636627"/>
            <a:ext cx="5394325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15">
              <a:lnSpc>
                <a:spcPct val="107100"/>
              </a:lnSpc>
              <a:spcBef>
                <a:spcPts val="100"/>
              </a:spcBef>
              <a:tabLst>
                <a:tab pos="2887345" algn="l"/>
                <a:tab pos="2940685" algn="l"/>
                <a:tab pos="3664585" algn="l"/>
              </a:tabLst>
            </a:pP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dirty="0">
                <a:latin typeface="Times New Roman"/>
                <a:cs typeface="Times New Roman"/>
              </a:rPr>
              <a:t>	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80" dirty="0">
                <a:latin typeface="Times New Roman"/>
                <a:cs typeface="Times New Roman"/>
              </a:rPr>
              <a:t>аудитории, </a:t>
            </a: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экзаменатором-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7182" y="4636627"/>
            <a:ext cx="2248535" cy="153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1310">
              <a:lnSpc>
                <a:spcPct val="1071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проведения инструктаж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3000" spc="-40" dirty="0">
                <a:latin typeface="Times New Roman"/>
                <a:cs typeface="Times New Roman"/>
              </a:rPr>
              <a:t>собеседником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61434" y="5680354"/>
            <a:ext cx="744918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3735" algn="l"/>
                <a:tab pos="3019425" algn="l"/>
                <a:tab pos="4580255" algn="l"/>
                <a:tab pos="5716270" algn="l"/>
                <a:tab pos="6365240" algn="l"/>
              </a:tabLst>
            </a:pP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выполнению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заданий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КИМ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до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30" dirty="0">
                <a:latin typeface="Times New Roman"/>
                <a:cs typeface="Times New Roman"/>
              </a:rPr>
              <a:t>начала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37182" y="6169253"/>
            <a:ext cx="288480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Times New Roman"/>
                <a:cs typeface="Times New Roman"/>
              </a:rPr>
              <a:t>процедуры</a:t>
            </a:r>
            <a:r>
              <a:rPr sz="3000" spc="-1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др.).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334511" y="0"/>
            <a:ext cx="5518785" cy="1495425"/>
            <a:chOff x="3334511" y="0"/>
            <a:chExt cx="5518785" cy="1495425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4511" y="0"/>
              <a:ext cx="2595372" cy="9464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1619" y="0"/>
              <a:ext cx="3511296" cy="9464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58767" y="495300"/>
              <a:ext cx="1194815" cy="9997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5319" y="495300"/>
              <a:ext cx="3863339" cy="999744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617721" y="47625"/>
            <a:ext cx="49403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6575" marR="5080" indent="-52451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5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0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4282" y="1074658"/>
            <a:ext cx="10341610" cy="3451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620" indent="-342900" algn="just">
              <a:lnSpc>
                <a:spcPct val="1071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протяжении</a:t>
            </a:r>
            <a:r>
              <a:rPr sz="3000" spc="19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всего</a:t>
            </a:r>
            <a:r>
              <a:rPr sz="3000" spc="20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времени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ответа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ведётся</a:t>
            </a:r>
            <a:r>
              <a:rPr sz="3000" spc="204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аудио-</a:t>
            </a:r>
            <a:r>
              <a:rPr sz="3000" b="1" spc="180" dirty="0">
                <a:latin typeface="Times New Roman"/>
                <a:cs typeface="Times New Roman"/>
              </a:rPr>
              <a:t>  </a:t>
            </a:r>
            <a:r>
              <a:rPr sz="3000" b="1" spc="-50" dirty="0">
                <a:latin typeface="Times New Roman"/>
                <a:cs typeface="Times New Roman"/>
              </a:rPr>
              <a:t>и </a:t>
            </a:r>
            <a:r>
              <a:rPr sz="3000" b="1" spc="-10" dirty="0">
                <a:latin typeface="Times New Roman"/>
                <a:cs typeface="Times New Roman"/>
              </a:rPr>
              <a:t>видеозапись</a:t>
            </a:r>
            <a:r>
              <a:rPr sz="3000" spc="-10" dirty="0"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70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dirty="0">
                <a:latin typeface="Times New Roman"/>
                <a:cs typeface="Times New Roman"/>
              </a:rPr>
              <a:t>Во</a:t>
            </a:r>
            <a:r>
              <a:rPr sz="3000" spc="4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4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проведения</a:t>
            </a:r>
            <a:r>
              <a:rPr sz="3000" spc="4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итогового</a:t>
            </a:r>
            <a:r>
              <a:rPr sz="3000" spc="4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собеседования</a:t>
            </a:r>
            <a:r>
              <a:rPr sz="3000" spc="47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участникам </a:t>
            </a:r>
            <a:r>
              <a:rPr sz="3000" dirty="0">
                <a:latin typeface="Times New Roman"/>
                <a:cs typeface="Times New Roman"/>
              </a:rPr>
              <a:t>итогового</a:t>
            </a:r>
            <a:r>
              <a:rPr sz="3000" spc="5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собеседования</a:t>
            </a:r>
            <a:r>
              <a:rPr sz="3000" spc="595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запрещено</a:t>
            </a:r>
            <a:r>
              <a:rPr sz="3000" b="1" spc="60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иметь</a:t>
            </a:r>
            <a:r>
              <a:rPr sz="3000" b="1" spc="59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при</a:t>
            </a:r>
            <a:r>
              <a:rPr sz="3000" b="1" spc="595" dirty="0">
                <a:latin typeface="Times New Roman"/>
                <a:cs typeface="Times New Roman"/>
              </a:rPr>
              <a:t>  </a:t>
            </a:r>
            <a:r>
              <a:rPr sz="3000" b="1" spc="-20" dirty="0">
                <a:latin typeface="Times New Roman"/>
                <a:cs typeface="Times New Roman"/>
              </a:rPr>
              <a:t>себе </a:t>
            </a:r>
            <a:r>
              <a:rPr sz="3000" dirty="0">
                <a:latin typeface="Times New Roman"/>
                <a:cs typeface="Times New Roman"/>
              </a:rPr>
              <a:t>средства</a:t>
            </a:r>
            <a:r>
              <a:rPr sz="3000" spc="1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связи,</a:t>
            </a:r>
            <a:r>
              <a:rPr sz="3000" spc="140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фото-</a:t>
            </a:r>
            <a:r>
              <a:rPr sz="3000" dirty="0">
                <a:latin typeface="Times New Roman"/>
                <a:cs typeface="Times New Roman"/>
              </a:rPr>
              <a:t>,</a:t>
            </a:r>
            <a:r>
              <a:rPr sz="3000" spc="130" dirty="0">
                <a:latin typeface="Times New Roman"/>
                <a:cs typeface="Times New Roman"/>
              </a:rPr>
              <a:t> </a:t>
            </a:r>
            <a:r>
              <a:rPr sz="3000" spc="-65" dirty="0">
                <a:latin typeface="Times New Roman"/>
                <a:cs typeface="Times New Roman"/>
              </a:rPr>
              <a:t>аудио-</a:t>
            </a:r>
            <a:r>
              <a:rPr sz="3000" spc="8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12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видеоаппаратуру,</a:t>
            </a:r>
            <a:r>
              <a:rPr sz="3000" spc="7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справочные </a:t>
            </a:r>
            <a:r>
              <a:rPr sz="3000" dirty="0">
                <a:latin typeface="Times New Roman"/>
                <a:cs typeface="Times New Roman"/>
              </a:rPr>
              <a:t>материалы,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письменные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заметки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иные</a:t>
            </a:r>
            <a:r>
              <a:rPr sz="3000" spc="-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средства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хранения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и </a:t>
            </a:r>
            <a:r>
              <a:rPr sz="3000" spc="-40" dirty="0">
                <a:latin typeface="Times New Roman"/>
                <a:cs typeface="Times New Roman"/>
              </a:rPr>
              <a:t>передачи</a:t>
            </a:r>
            <a:r>
              <a:rPr sz="3000" spc="-114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информации.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36547" y="91439"/>
            <a:ext cx="9514840" cy="1000125"/>
            <a:chOff x="1336547" y="91439"/>
            <a:chExt cx="9514840" cy="10001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6547" y="91439"/>
              <a:ext cx="2595372" cy="9997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3655" y="91439"/>
              <a:ext cx="4233672" cy="9997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9063" y="91439"/>
              <a:ext cx="3861816" cy="99974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19250" y="191261"/>
            <a:ext cx="8942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Итоговое</a:t>
            </a:r>
            <a:r>
              <a:rPr spc="-145" dirty="0"/>
              <a:t> </a:t>
            </a:r>
            <a:r>
              <a:rPr spc="-10" dirty="0"/>
              <a:t>собеседование</a:t>
            </a:r>
            <a:r>
              <a:rPr spc="-120" dirty="0"/>
              <a:t> </a:t>
            </a:r>
            <a:r>
              <a:rPr dirty="0"/>
              <a:t>по</a:t>
            </a:r>
            <a:r>
              <a:rPr spc="-130" dirty="0"/>
              <a:t> </a:t>
            </a:r>
            <a:r>
              <a:rPr spc="-25" dirty="0"/>
              <a:t>русскому</a:t>
            </a:r>
            <a:r>
              <a:rPr spc="-170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2317" y="1407667"/>
            <a:ext cx="9185910" cy="3897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latin typeface="Times New Roman"/>
                <a:cs typeface="Times New Roman"/>
              </a:rPr>
              <a:t>Необходимо:</a:t>
            </a:r>
            <a:endParaRPr sz="3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  <a:tab pos="2586355" algn="l"/>
                <a:tab pos="3341370" algn="l"/>
                <a:tab pos="5446395" algn="l"/>
                <a:tab pos="6452235" algn="l"/>
                <a:tab pos="839406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Произнести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под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аудиозапись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свою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b="1" spc="-10" dirty="0">
                <a:latin typeface="Times New Roman"/>
                <a:cs typeface="Times New Roman"/>
              </a:rPr>
              <a:t>фамилию,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0" dirty="0">
                <a:latin typeface="Times New Roman"/>
                <a:cs typeface="Times New Roman"/>
              </a:rPr>
              <a:t>имя,</a:t>
            </a:r>
            <a:endParaRPr sz="3000">
              <a:latin typeface="Times New Roman"/>
              <a:cs typeface="Times New Roman"/>
            </a:endParaRPr>
          </a:p>
          <a:p>
            <a:pPr marL="355600" marR="5080" algn="just">
              <a:lnSpc>
                <a:spcPct val="107000"/>
              </a:lnSpc>
            </a:pPr>
            <a:r>
              <a:rPr sz="3000" b="1" dirty="0">
                <a:latin typeface="Times New Roman"/>
                <a:cs typeface="Times New Roman"/>
              </a:rPr>
              <a:t>отчество,</a:t>
            </a:r>
            <a:r>
              <a:rPr sz="3000" b="1" spc="1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номер  варианта</a:t>
            </a:r>
            <a:r>
              <a:rPr sz="3000" b="1" spc="10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и</a:t>
            </a:r>
            <a:r>
              <a:rPr sz="3000" b="1" spc="15" dirty="0">
                <a:latin typeface="Times New Roman"/>
                <a:cs typeface="Times New Roman"/>
              </a:rPr>
              <a:t>  </a:t>
            </a:r>
            <a:r>
              <a:rPr sz="3000" b="1" dirty="0">
                <a:latin typeface="Times New Roman"/>
                <a:cs typeface="Times New Roman"/>
              </a:rPr>
              <a:t>код</a:t>
            </a:r>
            <a:r>
              <a:rPr sz="3000" b="1" spc="7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работы</a:t>
            </a:r>
            <a:r>
              <a:rPr sz="3000" b="1" spc="7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прежде, </a:t>
            </a:r>
            <a:r>
              <a:rPr sz="3000" dirty="0">
                <a:latin typeface="Times New Roman"/>
                <a:cs typeface="Times New Roman"/>
              </a:rPr>
              <a:t>чем</a:t>
            </a:r>
            <a:r>
              <a:rPr sz="3000" spc="4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приступить</a:t>
            </a:r>
            <a:r>
              <a:rPr sz="3000" spc="484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к</a:t>
            </a:r>
            <a:r>
              <a:rPr sz="3000" spc="475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ответу</a:t>
            </a:r>
            <a:r>
              <a:rPr sz="3000" spc="480" dirty="0">
                <a:latin typeface="Times New Roman"/>
                <a:cs typeface="Times New Roman"/>
              </a:rPr>
              <a:t>  </a:t>
            </a:r>
            <a:r>
              <a:rPr sz="3000" dirty="0">
                <a:latin typeface="Times New Roman"/>
                <a:cs typeface="Times New Roman"/>
              </a:rPr>
              <a:t>(в</a:t>
            </a:r>
            <a:r>
              <a:rPr sz="3000" spc="480" dirty="0">
                <a:latin typeface="Times New Roman"/>
                <a:cs typeface="Times New Roman"/>
              </a:rPr>
              <a:t>  </a:t>
            </a:r>
            <a:r>
              <a:rPr sz="3000" spc="-10" dirty="0">
                <a:latin typeface="Times New Roman"/>
                <a:cs typeface="Times New Roman"/>
              </a:rPr>
              <a:t>продолжительность проведения</a:t>
            </a:r>
            <a:r>
              <a:rPr sz="3000" spc="-100" dirty="0">
                <a:latin typeface="Times New Roman"/>
                <a:cs typeface="Times New Roman"/>
              </a:rPr>
              <a:t> </a:t>
            </a:r>
            <a:r>
              <a:rPr sz="3000" spc="-45" dirty="0">
                <a:latin typeface="Times New Roman"/>
                <a:cs typeface="Times New Roman"/>
              </a:rPr>
              <a:t>итогового</a:t>
            </a:r>
            <a:r>
              <a:rPr sz="3000" spc="-1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собеседования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не</a:t>
            </a:r>
            <a:r>
              <a:rPr sz="3000" spc="-5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включается);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9525" indent="-342900">
              <a:lnSpc>
                <a:spcPct val="10710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b="1" dirty="0">
                <a:latin typeface="Times New Roman"/>
                <a:cs typeface="Times New Roman"/>
              </a:rPr>
              <a:t>Произнести номер</a:t>
            </a:r>
            <a:r>
              <a:rPr sz="3000" b="1" spc="-3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задания</a:t>
            </a:r>
            <a:r>
              <a:rPr sz="3000" b="1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перед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ответом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каждое </a:t>
            </a:r>
            <a:r>
              <a:rPr sz="3000" dirty="0">
                <a:latin typeface="Times New Roman"/>
                <a:cs typeface="Times New Roman"/>
              </a:rPr>
              <a:t>из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заданий;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12235" y="35051"/>
            <a:ext cx="5518785" cy="1548765"/>
            <a:chOff x="3412235" y="35051"/>
            <a:chExt cx="5518785" cy="15487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2235" y="35051"/>
              <a:ext cx="5518404" cy="9997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6491" y="583692"/>
              <a:ext cx="4469892" cy="99974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8480" marR="5080" indent="-52578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6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5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8127" y="1499742"/>
            <a:ext cx="9949180" cy="4938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95775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latin typeface="Times New Roman"/>
                <a:cs typeface="Times New Roman"/>
              </a:rPr>
              <a:t>Структура</a:t>
            </a:r>
            <a:endParaRPr sz="30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sz="3000" b="1" dirty="0">
                <a:latin typeface="Times New Roman"/>
                <a:cs typeface="Times New Roman"/>
              </a:rPr>
              <a:t>Задание</a:t>
            </a:r>
            <a:r>
              <a:rPr sz="3000" b="1" spc="-5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1.</a:t>
            </a:r>
            <a:r>
              <a:rPr sz="3000" b="1" spc="-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Чтение</a:t>
            </a:r>
            <a:r>
              <a:rPr sz="3000" spc="-7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вслух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небольшого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текста.</a:t>
            </a:r>
            <a:endParaRPr sz="30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250"/>
              </a:spcBef>
            </a:pP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подготовки</a:t>
            </a:r>
            <a:r>
              <a:rPr sz="3000" spc="-1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2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минуты.</a:t>
            </a:r>
            <a:endParaRPr sz="30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  <a:spcBef>
                <a:spcPts val="555"/>
              </a:spcBef>
            </a:pPr>
            <a:r>
              <a:rPr sz="3000" dirty="0">
                <a:latin typeface="Times New Roman"/>
                <a:cs typeface="Times New Roman"/>
              </a:rPr>
              <a:t>Чтение</a:t>
            </a:r>
            <a:r>
              <a:rPr sz="3000" spc="-1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текста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2</a:t>
            </a:r>
            <a:r>
              <a:rPr sz="3000" spc="-9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минуты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 marR="41910" indent="449580">
              <a:lnSpc>
                <a:spcPct val="107000"/>
              </a:lnSpc>
            </a:pPr>
            <a:r>
              <a:rPr sz="3000" b="1" dirty="0">
                <a:latin typeface="Times New Roman"/>
                <a:cs typeface="Times New Roman"/>
              </a:rPr>
              <a:t>Задание</a:t>
            </a:r>
            <a:r>
              <a:rPr sz="3000" b="1" spc="20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2.</a:t>
            </a:r>
            <a:r>
              <a:rPr sz="3000" b="1" spc="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Пересказать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прочитанный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spc="-65" dirty="0">
                <a:latin typeface="Times New Roman"/>
                <a:cs typeface="Times New Roman"/>
              </a:rPr>
              <a:t>текст,</a:t>
            </a:r>
            <a:r>
              <a:rPr sz="3000" spc="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дополнив</a:t>
            </a:r>
            <a:r>
              <a:rPr sz="3000" spc="40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его </a:t>
            </a:r>
            <a:r>
              <a:rPr sz="3000" spc="-10" dirty="0">
                <a:latin typeface="Times New Roman"/>
                <a:cs typeface="Times New Roman"/>
              </a:rPr>
              <a:t>высказыванием.</a:t>
            </a:r>
            <a:endParaRPr sz="3000">
              <a:latin typeface="Times New Roman"/>
              <a:cs typeface="Times New Roman"/>
            </a:endParaRPr>
          </a:p>
          <a:p>
            <a:pPr marL="461645" marR="4377055">
              <a:lnSpc>
                <a:spcPct val="108400"/>
              </a:lnSpc>
              <a:spcBef>
                <a:spcPts val="190"/>
              </a:spcBef>
            </a:pP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0" dirty="0">
                <a:latin typeface="Times New Roman"/>
                <a:cs typeface="Times New Roman"/>
              </a:rPr>
              <a:t>подготовки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2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60" dirty="0">
                <a:latin typeface="Times New Roman"/>
                <a:cs typeface="Times New Roman"/>
              </a:rPr>
              <a:t>минут. </a:t>
            </a: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пересказа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3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минут</a:t>
            </a:r>
            <a:endParaRPr sz="3000">
              <a:latin typeface="Times New Roman"/>
              <a:cs typeface="Times New Roman"/>
            </a:endParaRPr>
          </a:p>
          <a:p>
            <a:pPr marL="1092835">
              <a:lnSpc>
                <a:spcPct val="100000"/>
              </a:lnSpc>
              <a:spcBef>
                <a:spcPts val="375"/>
              </a:spcBef>
            </a:pPr>
            <a:r>
              <a:rPr sz="3000" spc="-10" dirty="0">
                <a:latin typeface="Times New Roman"/>
                <a:cs typeface="Times New Roman"/>
              </a:rPr>
              <a:t>Максимальный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балл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выполнение</a:t>
            </a:r>
            <a:r>
              <a:rPr sz="3000" spc="-9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1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2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задания</a:t>
            </a:r>
            <a:r>
              <a:rPr sz="3000" spc="-1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4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11.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12235" y="35051"/>
            <a:ext cx="5518785" cy="1548765"/>
            <a:chOff x="3412235" y="35051"/>
            <a:chExt cx="5518785" cy="15487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2235" y="35051"/>
              <a:ext cx="5518404" cy="9997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6491" y="583692"/>
              <a:ext cx="4469892" cy="99974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8480" marR="5080" indent="-52578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6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5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4282" y="1300591"/>
            <a:ext cx="10408920" cy="100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9580">
              <a:lnSpc>
                <a:spcPct val="107100"/>
              </a:lnSpc>
              <a:spcBef>
                <a:spcPts val="100"/>
              </a:spcBef>
              <a:tabLst>
                <a:tab pos="1612900" algn="l"/>
                <a:tab pos="3467735" algn="l"/>
                <a:tab pos="5855970" algn="l"/>
                <a:tab pos="8567420" algn="l"/>
                <a:tab pos="9277985" algn="l"/>
              </a:tabLst>
            </a:pPr>
            <a:r>
              <a:rPr sz="3000" b="1" dirty="0">
                <a:latin typeface="Times New Roman"/>
                <a:cs typeface="Times New Roman"/>
              </a:rPr>
              <a:t>Задание</a:t>
            </a:r>
            <a:r>
              <a:rPr sz="3000" b="1" spc="215" dirty="0">
                <a:latin typeface="Times New Roman"/>
                <a:cs typeface="Times New Roman"/>
              </a:rPr>
              <a:t> </a:t>
            </a:r>
            <a:r>
              <a:rPr sz="3000" b="1" dirty="0">
                <a:latin typeface="Times New Roman"/>
                <a:cs typeface="Times New Roman"/>
              </a:rPr>
              <a:t>3.</a:t>
            </a:r>
            <a:r>
              <a:rPr sz="3000" b="1" spc="2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Выбрать</a:t>
            </a:r>
            <a:r>
              <a:rPr sz="3000" spc="1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один</a:t>
            </a:r>
            <a:r>
              <a:rPr sz="3000" spc="17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из</a:t>
            </a:r>
            <a:r>
              <a:rPr sz="3000" spc="2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трёх</a:t>
            </a:r>
            <a:r>
              <a:rPr sz="3000" spc="254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предложенных</a:t>
            </a:r>
            <a:r>
              <a:rPr sz="3000" spc="16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вариантов беседы: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описание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фотографии,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повествование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на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основе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25916" y="2344369"/>
            <a:ext cx="316992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8870" algn="l"/>
                <a:tab pos="2801620" algn="l"/>
              </a:tabLst>
            </a:pP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одной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из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4282" y="2280142"/>
            <a:ext cx="6535420" cy="1983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  <a:tabLst>
                <a:tab pos="2650490" algn="l"/>
                <a:tab pos="4447540" algn="l"/>
              </a:tabLst>
            </a:pPr>
            <a:r>
              <a:rPr sz="3000" spc="-10" dirty="0">
                <a:latin typeface="Times New Roman"/>
                <a:cs typeface="Times New Roman"/>
              </a:rPr>
              <a:t>жизненного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опыта,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рассуждение </a:t>
            </a:r>
            <a:r>
              <a:rPr sz="3000" spc="-30" dirty="0">
                <a:latin typeface="Times New Roman"/>
                <a:cs typeface="Times New Roman"/>
              </a:rPr>
              <a:t>сформулированных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проблем.</a:t>
            </a:r>
            <a:endParaRPr sz="3000">
              <a:latin typeface="Times New Roman"/>
              <a:cs typeface="Times New Roman"/>
            </a:endParaRPr>
          </a:p>
          <a:p>
            <a:pPr marL="462280" marR="768350">
              <a:lnSpc>
                <a:spcPct val="107000"/>
              </a:lnSpc>
            </a:pP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на</a:t>
            </a:r>
            <a:r>
              <a:rPr sz="3000" spc="-75" dirty="0">
                <a:latin typeface="Times New Roman"/>
                <a:cs typeface="Times New Roman"/>
              </a:rPr>
              <a:t> </a:t>
            </a:r>
            <a:r>
              <a:rPr sz="3000" spc="-55" dirty="0">
                <a:latin typeface="Times New Roman"/>
                <a:cs typeface="Times New Roman"/>
              </a:rPr>
              <a:t>подготовку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5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1</a:t>
            </a:r>
            <a:r>
              <a:rPr sz="3000" spc="-6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минута. </a:t>
            </a: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ответа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-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3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минут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4282" y="4728261"/>
            <a:ext cx="10388600" cy="202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9580">
              <a:lnSpc>
                <a:spcPct val="107000"/>
              </a:lnSpc>
              <a:spcBef>
                <a:spcPts val="100"/>
              </a:spcBef>
              <a:tabLst>
                <a:tab pos="2073275" algn="l"/>
                <a:tab pos="2534920" algn="l"/>
                <a:tab pos="5095240" algn="l"/>
                <a:tab pos="5453380" algn="l"/>
                <a:tab pos="6700520" algn="l"/>
                <a:tab pos="7272020" algn="l"/>
                <a:tab pos="8195945" algn="l"/>
              </a:tabLst>
            </a:pPr>
            <a:r>
              <a:rPr sz="3000" b="1" spc="-10" dirty="0">
                <a:latin typeface="Times New Roman"/>
                <a:cs typeface="Times New Roman"/>
              </a:rPr>
              <a:t>Задании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b="1" spc="-25" dirty="0">
                <a:latin typeface="Times New Roman"/>
                <a:cs typeface="Times New Roman"/>
              </a:rPr>
              <a:t>4.</a:t>
            </a:r>
            <a:r>
              <a:rPr sz="3000" b="1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Поучаствовать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50" dirty="0">
                <a:latin typeface="Times New Roman"/>
                <a:cs typeface="Times New Roman"/>
              </a:rPr>
              <a:t>в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10" dirty="0">
                <a:latin typeface="Times New Roman"/>
                <a:cs typeface="Times New Roman"/>
              </a:rPr>
              <a:t>беседе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20" dirty="0">
                <a:latin typeface="Times New Roman"/>
                <a:cs typeface="Times New Roman"/>
              </a:rPr>
              <a:t>теме</a:t>
            </a:r>
            <a:r>
              <a:rPr sz="3000" dirty="0">
                <a:latin typeface="Times New Roman"/>
                <a:cs typeface="Times New Roman"/>
              </a:rPr>
              <a:t>	</a:t>
            </a:r>
            <a:r>
              <a:rPr sz="3000" spc="-30" dirty="0">
                <a:latin typeface="Times New Roman"/>
                <a:cs typeface="Times New Roman"/>
              </a:rPr>
              <a:t>предыдущего </a:t>
            </a:r>
            <a:r>
              <a:rPr sz="3000" spc="-10" dirty="0">
                <a:latin typeface="Times New Roman"/>
                <a:cs typeface="Times New Roman"/>
              </a:rPr>
              <a:t>задания.</a:t>
            </a:r>
            <a:endParaRPr sz="3000">
              <a:latin typeface="Times New Roman"/>
              <a:cs typeface="Times New Roman"/>
            </a:endParaRPr>
          </a:p>
          <a:p>
            <a:pPr marL="462280">
              <a:lnSpc>
                <a:spcPct val="100000"/>
              </a:lnSpc>
              <a:spcBef>
                <a:spcPts val="550"/>
              </a:spcBef>
            </a:pPr>
            <a:r>
              <a:rPr sz="3000" dirty="0">
                <a:latin typeface="Times New Roman"/>
                <a:cs typeface="Times New Roman"/>
              </a:rPr>
              <a:t>Время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ответа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-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до</a:t>
            </a:r>
            <a:r>
              <a:rPr sz="3000" spc="-6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3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минут</a:t>
            </a:r>
            <a:endParaRPr sz="3000">
              <a:latin typeface="Times New Roman"/>
              <a:cs typeface="Times New Roman"/>
            </a:endParaRPr>
          </a:p>
          <a:p>
            <a:pPr marL="1673860">
              <a:lnSpc>
                <a:spcPct val="100000"/>
              </a:lnSpc>
              <a:spcBef>
                <a:spcPts val="300"/>
              </a:spcBef>
            </a:pPr>
            <a:r>
              <a:rPr sz="3000" spc="-20" dirty="0">
                <a:latin typeface="Times New Roman"/>
                <a:cs typeface="Times New Roman"/>
              </a:rPr>
              <a:t>Максимальный</a:t>
            </a:r>
            <a:r>
              <a:rPr sz="3000" dirty="0">
                <a:latin typeface="Times New Roman"/>
                <a:cs typeface="Times New Roman"/>
              </a:rPr>
              <a:t> балл за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выполнение</a:t>
            </a:r>
            <a:r>
              <a:rPr sz="3000" spc="-11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3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и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4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задания</a:t>
            </a:r>
            <a:r>
              <a:rPr sz="3000" spc="-5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–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9.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24428" y="0"/>
            <a:ext cx="5520055" cy="1495425"/>
            <a:chOff x="3424428" y="0"/>
            <a:chExt cx="5520055" cy="149542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4428" y="0"/>
              <a:ext cx="5519928" cy="9464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48684" y="495300"/>
              <a:ext cx="4471416" cy="99974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07638" y="47625"/>
            <a:ext cx="49403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7845" marR="5080" indent="-52578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Итоговое</a:t>
            </a:r>
            <a:r>
              <a:rPr spc="-150" dirty="0"/>
              <a:t> </a:t>
            </a:r>
            <a:r>
              <a:rPr spc="-10" dirty="0"/>
              <a:t>собеседование </a:t>
            </a:r>
            <a:r>
              <a:rPr dirty="0"/>
              <a:t>по</a:t>
            </a:r>
            <a:r>
              <a:rPr spc="-90" dirty="0"/>
              <a:t> </a:t>
            </a:r>
            <a:r>
              <a:rPr spc="-30" dirty="0"/>
              <a:t>русскому</a:t>
            </a:r>
            <a:r>
              <a:rPr spc="-135" dirty="0"/>
              <a:t> </a:t>
            </a:r>
            <a:r>
              <a:rPr spc="-10" dirty="0"/>
              <a:t>языку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2101</Words>
  <Application>Microsoft Office PowerPoint</Application>
  <PresentationFormat>Широкоэкранный</PresentationFormat>
  <Paragraphs>351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 MT</vt:lpstr>
      <vt:lpstr>Calibri</vt:lpstr>
      <vt:lpstr>Times New Roman</vt:lpstr>
      <vt:lpstr>Office Theme</vt:lpstr>
      <vt:lpstr>ИНФОРМАЦИЯ об организации проведения государственной итоговой</vt:lpstr>
      <vt:lpstr>Презентация PowerPoint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Итоговое собеседование по русскому языку</vt:lpstr>
      <vt:lpstr>Презентация PowerPoint</vt:lpstr>
      <vt:lpstr>Формы проведения ГИА</vt:lpstr>
      <vt:lpstr>Презентация PowerPoint</vt:lpstr>
      <vt:lpstr>Для обучающихся, не имеющих возможности по уважительным     причинам,     подтвержденным документально,  пройти  ГИА  в  основные   сроки, ГИА проводится досрочно, но не ранее 20 апреля.</vt:lpstr>
      <vt:lpstr>Порядок проведения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ГИА</vt:lpstr>
      <vt:lpstr>Результаты ГИА</vt:lpstr>
      <vt:lpstr>Презентация PowerPoint</vt:lpstr>
      <vt:lpstr>Презентация PowerPoint</vt:lpstr>
      <vt:lpstr>Результаты ГИА</vt:lpstr>
      <vt:lpstr>Апелляции</vt:lpstr>
      <vt:lpstr>Апелляции</vt:lpstr>
      <vt:lpstr>Апелляция о нарушении установленного Порядка проведения ГИА</vt:lpstr>
      <vt:lpstr>Апелляция о несогласии с выставленными баллами</vt:lpstr>
      <vt:lpstr>Апелляция о несогласии с выставленными баллами</vt:lpstr>
      <vt:lpstr>Презентация PowerPoint</vt:lpstr>
      <vt:lpstr>Итоговые отметки</vt:lpstr>
      <vt:lpstr>Итоговые отметки</vt:lpstr>
      <vt:lpstr>Аттестат с отличием</vt:lpstr>
      <vt:lpstr>Продолжительность проведения ОГЭ</vt:lpstr>
      <vt:lpstr>Перечень средств, разрешенных к использованию на экзамене</vt:lpstr>
      <vt:lpstr>Перечень средств, разрешенных к использованию на экзамене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Котейка</dc:creator>
  <cp:lastModifiedBy>Ольга</cp:lastModifiedBy>
  <cp:revision>10</cp:revision>
  <dcterms:created xsi:type="dcterms:W3CDTF">2024-10-08T06:23:05Z</dcterms:created>
  <dcterms:modified xsi:type="dcterms:W3CDTF">2025-10-19T12:47:38Z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2024-10-08T00:00:00Z</vt:filetime>
  </property>
  <property fmtid="{D5CDD505-2E9C-101B-9397-08002B2CF9AE}" pid="5" name="Producer">
    <vt:lpwstr>Microsoft® PowerPoint® 2016</vt:lpwstr>
  </property>
</Properties>
</file>