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9" r:id="rId24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54607" y="303987"/>
            <a:ext cx="603478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1376" y="1263523"/>
            <a:ext cx="7517130" cy="170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9600" y="2378405"/>
            <a:ext cx="5554980" cy="156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sz="3600" b="0" spc="-10" dirty="0">
                <a:latin typeface="Times New Roman"/>
                <a:cs typeface="Times New Roman"/>
              </a:rPr>
              <a:t>ГОСУДАРСТВЕННАЯ</a:t>
            </a:r>
            <a:endParaRPr sz="3600">
              <a:latin typeface="Times New Roman"/>
              <a:cs typeface="Times New Roman"/>
            </a:endParaRPr>
          </a:p>
          <a:p>
            <a:pPr marL="12700" marR="5080" algn="ctr">
              <a:lnSpc>
                <a:spcPts val="3890"/>
              </a:lnSpc>
              <a:spcBef>
                <a:spcPts val="275"/>
              </a:spcBef>
            </a:pPr>
            <a:r>
              <a:rPr sz="3600" b="0" spc="-45" dirty="0">
                <a:latin typeface="Times New Roman"/>
                <a:cs typeface="Times New Roman"/>
              </a:rPr>
              <a:t>ИТОГОВАЯ</a:t>
            </a:r>
            <a:r>
              <a:rPr sz="3600" b="0" spc="-155" dirty="0">
                <a:latin typeface="Times New Roman"/>
                <a:cs typeface="Times New Roman"/>
              </a:rPr>
              <a:t> </a:t>
            </a:r>
            <a:r>
              <a:rPr sz="3600" b="0" spc="-45" dirty="0">
                <a:latin typeface="Times New Roman"/>
                <a:cs typeface="Times New Roman"/>
              </a:rPr>
              <a:t>АТТЕСТАЦИЯ </a:t>
            </a:r>
            <a:r>
              <a:rPr sz="3600" b="0" spc="-10" dirty="0">
                <a:latin typeface="Times New Roman"/>
                <a:cs typeface="Times New Roman"/>
              </a:rPr>
              <a:t>(ГИА)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3217" y="-7493"/>
            <a:ext cx="38766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/>
              <a:t>Результаты</a:t>
            </a:r>
            <a:r>
              <a:rPr spc="-175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67790" y="574040"/>
            <a:ext cx="7519034" cy="622173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240665" marR="6350" indent="-228600" algn="just">
              <a:lnSpc>
                <a:spcPct val="90000"/>
              </a:lnSpc>
              <a:spcBef>
                <a:spcPts val="359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spc="-20" dirty="0">
                <a:latin typeface="Times New Roman"/>
                <a:cs typeface="Times New Roman"/>
              </a:rPr>
              <a:t>Результаты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математике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базового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уровня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признаются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47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качестве</a:t>
            </a:r>
            <a:r>
              <a:rPr sz="2200" spc="47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результатов</a:t>
            </a:r>
            <a:r>
              <a:rPr sz="2200" spc="47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государственной</a:t>
            </a:r>
            <a:r>
              <a:rPr sz="2200" spc="48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итоговой </a:t>
            </a:r>
            <a:r>
              <a:rPr sz="2200" dirty="0">
                <a:latin typeface="Times New Roman"/>
                <a:cs typeface="Times New Roman"/>
              </a:rPr>
              <a:t>аттестации</a:t>
            </a:r>
            <a:r>
              <a:rPr sz="2200" spc="48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4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образовательным</a:t>
            </a:r>
            <a:r>
              <a:rPr sz="2200" spc="4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программам</a:t>
            </a:r>
            <a:r>
              <a:rPr sz="2200" spc="484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среднего </a:t>
            </a:r>
            <a:r>
              <a:rPr sz="2200" dirty="0">
                <a:latin typeface="Times New Roman"/>
                <a:cs typeface="Times New Roman"/>
              </a:rPr>
              <a:t>общего образования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общеобразовательными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организациями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профессиональными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образовательными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организациями,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и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3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признаются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как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результаты</a:t>
            </a:r>
            <a:r>
              <a:rPr sz="2200" spc="3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вступительных</a:t>
            </a:r>
            <a:r>
              <a:rPr sz="2200" spc="3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испытаний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математике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приёме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обучение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образовательным </a:t>
            </a:r>
            <a:r>
              <a:rPr sz="2200" dirty="0">
                <a:latin typeface="Times New Roman"/>
                <a:cs typeface="Times New Roman"/>
              </a:rPr>
              <a:t>программам</a:t>
            </a:r>
            <a:r>
              <a:rPr sz="2200" spc="53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высшего</a:t>
            </a:r>
            <a:r>
              <a:rPr sz="2200" spc="54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образования</a:t>
            </a:r>
            <a:r>
              <a:rPr sz="2200" spc="53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53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программам </a:t>
            </a:r>
            <a:r>
              <a:rPr sz="2200" dirty="0">
                <a:latin typeface="Times New Roman"/>
                <a:cs typeface="Times New Roman"/>
              </a:rPr>
              <a:t>бакалавриата</a:t>
            </a:r>
            <a:r>
              <a:rPr sz="2200" spc="30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30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специалитета</a:t>
            </a:r>
            <a:r>
              <a:rPr sz="2200" spc="29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30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9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образовательные </a:t>
            </a:r>
            <a:r>
              <a:rPr sz="2200" dirty="0">
                <a:latin typeface="Times New Roman"/>
                <a:cs typeface="Times New Roman"/>
              </a:rPr>
              <a:t>организации</a:t>
            </a:r>
            <a:r>
              <a:rPr sz="2200" spc="-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высшего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образования.</a:t>
            </a:r>
            <a:endParaRPr sz="2200">
              <a:latin typeface="Times New Roman"/>
              <a:cs typeface="Times New Roman"/>
            </a:endParaRPr>
          </a:p>
          <a:p>
            <a:pPr marL="240665" marR="5080" indent="-228600" algn="just">
              <a:lnSpc>
                <a:spcPct val="9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Times New Roman"/>
                <a:cs typeface="Times New Roman"/>
              </a:rPr>
              <a:t>Результаты</a:t>
            </a:r>
            <a:r>
              <a:rPr sz="2200" spc="459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45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45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математике</a:t>
            </a:r>
            <a:r>
              <a:rPr sz="2200" spc="45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профильного</a:t>
            </a:r>
            <a:r>
              <a:rPr sz="2200" spc="45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уровня </a:t>
            </a:r>
            <a:r>
              <a:rPr sz="2200" dirty="0">
                <a:latin typeface="Times New Roman"/>
                <a:cs typeface="Times New Roman"/>
              </a:rPr>
              <a:t>признаются</a:t>
            </a:r>
            <a:r>
              <a:rPr sz="2200" spc="27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6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качестве</a:t>
            </a:r>
            <a:r>
              <a:rPr sz="2200" spc="26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результатов</a:t>
            </a:r>
            <a:r>
              <a:rPr sz="2200" spc="26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государственной </a:t>
            </a:r>
            <a:r>
              <a:rPr sz="2200" dirty="0">
                <a:latin typeface="Times New Roman"/>
                <a:cs typeface="Times New Roman"/>
              </a:rPr>
              <a:t>итоговой</a:t>
            </a:r>
            <a:r>
              <a:rPr sz="2200" spc="4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аттестации</a:t>
            </a:r>
            <a:r>
              <a:rPr sz="2200" spc="43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4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образовательным</a:t>
            </a:r>
            <a:r>
              <a:rPr sz="2200" spc="434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программам </a:t>
            </a:r>
            <a:r>
              <a:rPr sz="2200" dirty="0">
                <a:latin typeface="Times New Roman"/>
                <a:cs typeface="Times New Roman"/>
              </a:rPr>
              <a:t>среднего</a:t>
            </a:r>
            <a:r>
              <a:rPr sz="2200" spc="31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общего</a:t>
            </a:r>
            <a:r>
              <a:rPr sz="2200" spc="31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образования</a:t>
            </a:r>
            <a:r>
              <a:rPr sz="2200" spc="31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общеобразовательными </a:t>
            </a:r>
            <a:r>
              <a:rPr sz="2200" dirty="0">
                <a:latin typeface="Times New Roman"/>
                <a:cs typeface="Times New Roman"/>
              </a:rPr>
              <a:t>организациями</a:t>
            </a:r>
            <a:r>
              <a:rPr sz="2200" spc="2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2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профессиональными</a:t>
            </a:r>
            <a:r>
              <a:rPr sz="2200" spc="22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образовательными </a:t>
            </a:r>
            <a:r>
              <a:rPr sz="2200" dirty="0">
                <a:latin typeface="Times New Roman"/>
                <a:cs typeface="Times New Roman"/>
              </a:rPr>
              <a:t>организациями,</a:t>
            </a:r>
            <a:r>
              <a:rPr sz="2200" spc="49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а</a:t>
            </a:r>
            <a:r>
              <a:rPr sz="2200" spc="49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также</a:t>
            </a:r>
            <a:r>
              <a:rPr sz="2200" spc="49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49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качестве</a:t>
            </a:r>
            <a:r>
              <a:rPr sz="2200" spc="49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результатов </a:t>
            </a:r>
            <a:r>
              <a:rPr sz="2200" dirty="0">
                <a:latin typeface="Times New Roman"/>
                <a:cs typeface="Times New Roman"/>
              </a:rPr>
              <a:t>вступительных</a:t>
            </a:r>
            <a:r>
              <a:rPr sz="2200" spc="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испытаний</a:t>
            </a:r>
            <a:r>
              <a:rPr sz="2200" spc="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математике</a:t>
            </a:r>
            <a:r>
              <a:rPr sz="2200" spc="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приёме</a:t>
            </a:r>
            <a:r>
              <a:rPr sz="2200" spc="15" dirty="0">
                <a:latin typeface="Times New Roman"/>
                <a:cs typeface="Times New Roman"/>
              </a:rPr>
              <a:t>  </a:t>
            </a:r>
            <a:r>
              <a:rPr sz="2200" spc="-25" dirty="0">
                <a:latin typeface="Times New Roman"/>
                <a:cs typeface="Times New Roman"/>
              </a:rPr>
              <a:t>на </a:t>
            </a:r>
            <a:r>
              <a:rPr sz="2200" dirty="0">
                <a:latin typeface="Times New Roman"/>
                <a:cs typeface="Times New Roman"/>
              </a:rPr>
              <a:t>обучение</a:t>
            </a:r>
            <a:r>
              <a:rPr sz="2200" spc="27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8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образовательным</a:t>
            </a:r>
            <a:r>
              <a:rPr sz="2200" spc="27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программам</a:t>
            </a:r>
            <a:r>
              <a:rPr sz="2200" spc="28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высшего </a:t>
            </a:r>
            <a:r>
              <a:rPr sz="2200" dirty="0">
                <a:latin typeface="Times New Roman"/>
                <a:cs typeface="Times New Roman"/>
              </a:rPr>
              <a:t>образования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программам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бакалавриата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специалитета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spc="-10" dirty="0">
                <a:latin typeface="Times New Roman"/>
                <a:cs typeface="Times New Roman"/>
              </a:rPr>
              <a:t>образовательные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организации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высшего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образования.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3217" y="70561"/>
            <a:ext cx="38773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/>
              <a:t>Результаты</a:t>
            </a:r>
            <a:r>
              <a:rPr spc="-190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0617" y="976121"/>
            <a:ext cx="7813675" cy="986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Times New Roman"/>
                <a:cs typeface="Times New Roman"/>
              </a:rPr>
              <a:t>16.</a:t>
            </a:r>
            <a:r>
              <a:rPr sz="2100" spc="15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1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случае</a:t>
            </a:r>
            <a:r>
              <a:rPr sz="2100" spc="1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если</a:t>
            </a:r>
            <a:r>
              <a:rPr sz="2100" spc="1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участник</a:t>
            </a:r>
            <a:r>
              <a:rPr sz="2100" spc="1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1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получил</a:t>
            </a:r>
            <a:r>
              <a:rPr sz="2100" spc="11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неудовлетворительные </a:t>
            </a:r>
            <a:r>
              <a:rPr sz="2100" b="1" dirty="0">
                <a:latin typeface="Times New Roman"/>
                <a:cs typeface="Times New Roman"/>
              </a:rPr>
              <a:t>результаты</a:t>
            </a:r>
            <a:r>
              <a:rPr sz="2100" b="1" spc="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5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одному</a:t>
            </a:r>
            <a:r>
              <a:rPr sz="2100" b="1" spc="5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из</a:t>
            </a:r>
            <a:r>
              <a:rPr sz="2100" b="1" spc="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обязательных</a:t>
            </a:r>
            <a:r>
              <a:rPr sz="2100" b="1" spc="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учебных</a:t>
            </a:r>
            <a:r>
              <a:rPr sz="2100" b="1" spc="5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предметов </a:t>
            </a:r>
            <a:r>
              <a:rPr sz="2100" dirty="0">
                <a:latin typeface="Times New Roman"/>
                <a:cs typeface="Times New Roman"/>
              </a:rPr>
              <a:t>(русский</a:t>
            </a:r>
            <a:r>
              <a:rPr sz="2100" spc="5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язык</a:t>
            </a:r>
            <a:r>
              <a:rPr sz="2100" spc="5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или</a:t>
            </a:r>
            <a:r>
              <a:rPr sz="2100" spc="50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математика),</a:t>
            </a:r>
            <a:r>
              <a:rPr sz="2100" spc="50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он</a:t>
            </a:r>
            <a:r>
              <a:rPr sz="2100" spc="50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допускается</a:t>
            </a:r>
            <a:r>
              <a:rPr sz="2100" spc="50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повторно</a:t>
            </a:r>
            <a:r>
              <a:rPr sz="2100" spc="520" dirty="0">
                <a:latin typeface="Times New Roman"/>
                <a:cs typeface="Times New Roman"/>
              </a:rPr>
              <a:t> </a:t>
            </a:r>
            <a:r>
              <a:rPr sz="2100" spc="-50" dirty="0">
                <a:latin typeface="Times New Roman"/>
                <a:cs typeface="Times New Roman"/>
              </a:rPr>
              <a:t>к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96008" y="1936496"/>
            <a:ext cx="72974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9935" algn="l"/>
                <a:tab pos="1226820" algn="l"/>
                <a:tab pos="2396490" algn="l"/>
                <a:tab pos="3688715" algn="l"/>
                <a:tab pos="4947920" algn="l"/>
                <a:tab pos="5274310" algn="l"/>
                <a:tab pos="6463030" algn="l"/>
                <a:tab pos="7158355" algn="l"/>
              </a:tabLst>
            </a:pPr>
            <a:r>
              <a:rPr sz="2100" spc="-25" dirty="0">
                <a:latin typeface="Times New Roman"/>
                <a:cs typeface="Times New Roman"/>
              </a:rPr>
              <a:t>ГИА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5" dirty="0">
                <a:latin typeface="Times New Roman"/>
                <a:cs typeface="Times New Roman"/>
              </a:rPr>
              <a:t>по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данному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учебному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предмету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в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текущем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0" dirty="0">
                <a:latin typeface="Times New Roman"/>
                <a:cs typeface="Times New Roman"/>
              </a:rPr>
              <a:t>году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в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0617" y="2129789"/>
            <a:ext cx="7813675" cy="9194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527685">
              <a:lnSpc>
                <a:spcPct val="100000"/>
              </a:lnSpc>
              <a:spcBef>
                <a:spcPts val="1095"/>
              </a:spcBef>
            </a:pPr>
            <a:r>
              <a:rPr sz="2100" spc="-10" dirty="0">
                <a:latin typeface="Times New Roman"/>
                <a:cs typeface="Times New Roman"/>
              </a:rPr>
              <a:t>дополнительные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сроки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(не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более</a:t>
            </a:r>
            <a:r>
              <a:rPr sz="2100" b="1" spc="-5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одного</a:t>
            </a:r>
            <a:r>
              <a:rPr sz="2100" b="1" spc="-6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раза)</a:t>
            </a:r>
            <a:r>
              <a:rPr sz="2100" spc="-10" dirty="0">
                <a:latin typeface="Times New Roman"/>
                <a:cs typeface="Times New Roman"/>
              </a:rPr>
              <a:t>.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527685" algn="l"/>
              </a:tabLst>
            </a:pPr>
            <a:r>
              <a:rPr sz="2100" spc="-25" dirty="0">
                <a:latin typeface="Times New Roman"/>
                <a:cs typeface="Times New Roman"/>
              </a:rPr>
              <a:t>17.</a:t>
            </a:r>
            <a:r>
              <a:rPr sz="2100" dirty="0">
                <a:latin typeface="Times New Roman"/>
                <a:cs typeface="Times New Roman"/>
              </a:rPr>
              <a:t>	Обучающимся,</a:t>
            </a:r>
            <a:r>
              <a:rPr sz="2100" spc="204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не</a:t>
            </a:r>
            <a:r>
              <a:rPr sz="2100" spc="1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прошедшим</a:t>
            </a:r>
            <a:r>
              <a:rPr sz="2100" spc="1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17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или</a:t>
            </a:r>
            <a:r>
              <a:rPr sz="2100" spc="20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получившим</a:t>
            </a:r>
            <a:r>
              <a:rPr sz="2100" spc="204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на</a:t>
            </a:r>
            <a:r>
              <a:rPr sz="2100" spc="185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ГИА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96008" y="3023361"/>
            <a:ext cx="729742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Times New Roman"/>
                <a:cs typeface="Times New Roman"/>
              </a:rPr>
              <a:t>неудовлетворительные</a:t>
            </a:r>
            <a:r>
              <a:rPr sz="2100" spc="32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результаты</a:t>
            </a:r>
            <a:r>
              <a:rPr sz="2100" spc="33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более</a:t>
            </a:r>
            <a:r>
              <a:rPr sz="2100" b="1" spc="33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чем</a:t>
            </a:r>
            <a:r>
              <a:rPr sz="2100" b="1" spc="31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325" dirty="0">
                <a:latin typeface="Times New Roman"/>
                <a:cs typeface="Times New Roman"/>
              </a:rPr>
              <a:t>  </a:t>
            </a:r>
            <a:r>
              <a:rPr sz="2100" b="1" spc="-10" dirty="0">
                <a:latin typeface="Times New Roman"/>
                <a:cs typeface="Times New Roman"/>
              </a:rPr>
              <a:t>одному </a:t>
            </a:r>
            <a:r>
              <a:rPr sz="2100" b="1" dirty="0">
                <a:latin typeface="Times New Roman"/>
                <a:cs typeface="Times New Roman"/>
              </a:rPr>
              <a:t>обязательному</a:t>
            </a:r>
            <a:r>
              <a:rPr sz="2100" b="1" spc="43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учебному</a:t>
            </a:r>
            <a:r>
              <a:rPr sz="2100" b="1" spc="44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предмету,</a:t>
            </a:r>
            <a:r>
              <a:rPr sz="2100" b="1" spc="42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либо</a:t>
            </a:r>
            <a:r>
              <a:rPr sz="2100" b="1" spc="434" dirty="0">
                <a:latin typeface="Times New Roman"/>
                <a:cs typeface="Times New Roman"/>
              </a:rPr>
              <a:t>  </a:t>
            </a:r>
            <a:r>
              <a:rPr sz="2100" b="1" spc="-10" dirty="0">
                <a:latin typeface="Times New Roman"/>
                <a:cs typeface="Times New Roman"/>
              </a:rPr>
              <a:t>получившим </a:t>
            </a:r>
            <a:r>
              <a:rPr sz="2100" b="1" dirty="0">
                <a:latin typeface="Times New Roman"/>
                <a:cs typeface="Times New Roman"/>
              </a:rPr>
              <a:t>повторно</a:t>
            </a:r>
            <a:r>
              <a:rPr sz="2100" b="1" spc="49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неудовлетворительный</a:t>
            </a:r>
            <a:r>
              <a:rPr sz="2100" b="1" spc="50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результат</a:t>
            </a:r>
            <a:r>
              <a:rPr sz="2100" b="1" spc="50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50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одному</a:t>
            </a:r>
            <a:r>
              <a:rPr sz="2100" b="1" spc="500" dirty="0">
                <a:latin typeface="Times New Roman"/>
                <a:cs typeface="Times New Roman"/>
              </a:rPr>
              <a:t> </a:t>
            </a:r>
            <a:r>
              <a:rPr sz="2100" b="1" spc="-25" dirty="0">
                <a:latin typeface="Times New Roman"/>
                <a:cs typeface="Times New Roman"/>
              </a:rPr>
              <a:t>из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96008" y="3983863"/>
            <a:ext cx="209168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7405" algn="l"/>
              </a:tabLst>
            </a:pPr>
            <a:r>
              <a:rPr sz="2100" b="1" spc="-20" dirty="0">
                <a:latin typeface="Times New Roman"/>
                <a:cs typeface="Times New Roman"/>
              </a:rPr>
              <a:t>этих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предметов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96008" y="4303903"/>
            <a:ext cx="190500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Times New Roman"/>
                <a:cs typeface="Times New Roman"/>
              </a:rPr>
              <a:t>предоставляется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87317" y="3983863"/>
            <a:ext cx="52063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00">
              <a:lnSpc>
                <a:spcPct val="100000"/>
              </a:lnSpc>
              <a:spcBef>
                <a:spcPts val="100"/>
              </a:spcBef>
              <a:tabLst>
                <a:tab pos="833755" algn="l"/>
                <a:tab pos="875030" algn="l"/>
                <a:tab pos="1682750" algn="l"/>
                <a:tab pos="1898014" algn="l"/>
                <a:tab pos="2106295" algn="l"/>
                <a:tab pos="2644775" algn="l"/>
                <a:tab pos="3132455" algn="l"/>
                <a:tab pos="4418965" algn="l"/>
              </a:tabLst>
            </a:pPr>
            <a:r>
              <a:rPr sz="2100" b="1" spc="-25" dirty="0">
                <a:latin typeface="Times New Roman"/>
                <a:cs typeface="Times New Roman"/>
              </a:rPr>
              <a:t>на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25" dirty="0">
                <a:latin typeface="Times New Roman"/>
                <a:cs typeface="Times New Roman"/>
              </a:rPr>
              <a:t>ГИА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50" dirty="0">
                <a:latin typeface="Times New Roman"/>
                <a:cs typeface="Times New Roman"/>
              </a:rPr>
              <a:t>в</a:t>
            </a:r>
            <a:r>
              <a:rPr sz="2100" b="1" dirty="0">
                <a:latin typeface="Times New Roman"/>
                <a:cs typeface="Times New Roman"/>
              </a:rPr>
              <a:t>		</a:t>
            </a:r>
            <a:r>
              <a:rPr sz="2100" b="1" spc="-10" dirty="0">
                <a:latin typeface="Times New Roman"/>
                <a:cs typeface="Times New Roman"/>
              </a:rPr>
              <a:t>дополнительные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сроки</a:t>
            </a:r>
            <a:r>
              <a:rPr sz="2100" spc="-10" dirty="0">
                <a:latin typeface="Times New Roman"/>
                <a:cs typeface="Times New Roman"/>
              </a:rPr>
              <a:t>, право</a:t>
            </a:r>
            <a:r>
              <a:rPr sz="2100" dirty="0">
                <a:latin typeface="Times New Roman"/>
                <a:cs typeface="Times New Roman"/>
              </a:rPr>
              <a:t>		</a:t>
            </a:r>
            <a:r>
              <a:rPr sz="2100" spc="-10" dirty="0">
                <a:latin typeface="Times New Roman"/>
                <a:cs typeface="Times New Roman"/>
              </a:rPr>
              <a:t>пройти</a:t>
            </a:r>
            <a:r>
              <a:rPr sz="2100" dirty="0">
                <a:latin typeface="Times New Roman"/>
                <a:cs typeface="Times New Roman"/>
              </a:rPr>
              <a:t>		</a:t>
            </a:r>
            <a:r>
              <a:rPr sz="2100" spc="-25" dirty="0">
                <a:latin typeface="Times New Roman"/>
                <a:cs typeface="Times New Roman"/>
              </a:rPr>
              <a:t>ГИА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5" dirty="0">
                <a:latin typeface="Times New Roman"/>
                <a:cs typeface="Times New Roman"/>
              </a:rPr>
              <a:t>по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соответствующим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96008" y="4623942"/>
            <a:ext cx="729615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2685" algn="l"/>
                <a:tab pos="2522855" algn="l"/>
                <a:tab pos="2932430" algn="l"/>
                <a:tab pos="3743960" algn="l"/>
                <a:tab pos="4016375" algn="l"/>
                <a:tab pos="5248275" algn="l"/>
                <a:tab pos="6511290" algn="l"/>
                <a:tab pos="7156450" algn="l"/>
              </a:tabLst>
            </a:pPr>
            <a:r>
              <a:rPr sz="2100" spc="-10" dirty="0">
                <a:latin typeface="Times New Roman"/>
                <a:cs typeface="Times New Roman"/>
              </a:rPr>
              <a:t>учебным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предметам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b="1" spc="-25" dirty="0">
                <a:latin typeface="Times New Roman"/>
                <a:cs typeface="Times New Roman"/>
              </a:rPr>
              <a:t>не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20" dirty="0">
                <a:latin typeface="Times New Roman"/>
                <a:cs typeface="Times New Roman"/>
              </a:rPr>
              <a:t>ранее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50" dirty="0">
                <a:latin typeface="Times New Roman"/>
                <a:cs typeface="Times New Roman"/>
              </a:rPr>
              <a:t>1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сентября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текущего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20" dirty="0">
                <a:latin typeface="Times New Roman"/>
                <a:cs typeface="Times New Roman"/>
              </a:rPr>
              <a:t>года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в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сроки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формах,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установленных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Порядком.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80617" y="5392318"/>
            <a:ext cx="24352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7685" algn="l"/>
              </a:tabLst>
            </a:pPr>
            <a:r>
              <a:rPr sz="2100" spc="-25" dirty="0">
                <a:latin typeface="Times New Roman"/>
                <a:cs typeface="Times New Roman"/>
              </a:rPr>
              <a:t>18.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Обучающимся,</a:t>
            </a:r>
            <a:endParaRPr sz="2100">
              <a:latin typeface="Times New Roman"/>
              <a:cs typeface="Times New Roman"/>
            </a:endParaRPr>
          </a:p>
          <a:p>
            <a:pPr marL="527685">
              <a:lnSpc>
                <a:spcPct val="100000"/>
              </a:lnSpc>
              <a:tabLst>
                <a:tab pos="2134235" algn="l"/>
              </a:tabLst>
            </a:pPr>
            <a:r>
              <a:rPr sz="2100" b="1" spc="-10" dirty="0">
                <a:latin typeface="Times New Roman"/>
                <a:cs typeface="Times New Roman"/>
              </a:rPr>
              <a:t>результат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25" dirty="0">
                <a:latin typeface="Times New Roman"/>
                <a:cs typeface="Times New Roman"/>
              </a:rPr>
              <a:t>по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26585" y="5392318"/>
            <a:ext cx="49669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  <a:spcBef>
                <a:spcPts val="100"/>
              </a:spcBef>
              <a:tabLst>
                <a:tab pos="1532255" algn="l"/>
                <a:tab pos="2132330" algn="l"/>
                <a:tab pos="3269615" algn="l"/>
                <a:tab pos="3994785" algn="l"/>
              </a:tabLst>
            </a:pPr>
            <a:r>
              <a:rPr sz="2100" spc="-10" dirty="0">
                <a:latin typeface="Times New Roman"/>
                <a:cs typeface="Times New Roman"/>
              </a:rPr>
              <a:t>получившим</a:t>
            </a:r>
            <a:r>
              <a:rPr sz="2100" dirty="0">
                <a:latin typeface="Times New Roman"/>
                <a:cs typeface="Times New Roman"/>
              </a:rPr>
              <a:t>		</a:t>
            </a:r>
            <a:r>
              <a:rPr sz="2100" b="1" spc="-25" dirty="0">
                <a:latin typeface="Times New Roman"/>
                <a:cs typeface="Times New Roman"/>
              </a:rPr>
              <a:t>неудовлетворительный </a:t>
            </a:r>
            <a:r>
              <a:rPr sz="2100" b="1" spc="-10" dirty="0">
                <a:latin typeface="Times New Roman"/>
                <a:cs typeface="Times New Roman"/>
              </a:rPr>
              <a:t>учебным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предметам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25" dirty="0">
                <a:latin typeface="Times New Roman"/>
                <a:cs typeface="Times New Roman"/>
              </a:rPr>
              <a:t>по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20" dirty="0">
                <a:latin typeface="Times New Roman"/>
                <a:cs typeface="Times New Roman"/>
              </a:rPr>
              <a:t>выбору</a:t>
            </a:r>
            <a:r>
              <a:rPr sz="2100" spc="-20" dirty="0">
                <a:latin typeface="Times New Roman"/>
                <a:cs typeface="Times New Roman"/>
              </a:rPr>
              <a:t>,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96008" y="6032398"/>
            <a:ext cx="729678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03755" algn="l"/>
                <a:tab pos="2966085" algn="l"/>
                <a:tab pos="3989070" algn="l"/>
                <a:tab pos="4735830" algn="l"/>
                <a:tab pos="5223510" algn="l"/>
              </a:tabLst>
            </a:pPr>
            <a:r>
              <a:rPr sz="2100" spc="-10" dirty="0">
                <a:latin typeface="Times New Roman"/>
                <a:cs typeface="Times New Roman"/>
              </a:rPr>
              <a:t>предоставляется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0" dirty="0">
                <a:latin typeface="Times New Roman"/>
                <a:cs typeface="Times New Roman"/>
              </a:rPr>
              <a:t>право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пройти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5" dirty="0">
                <a:latin typeface="Times New Roman"/>
                <a:cs typeface="Times New Roman"/>
              </a:rPr>
              <a:t>ГИА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5" dirty="0">
                <a:latin typeface="Times New Roman"/>
                <a:cs typeface="Times New Roman"/>
              </a:rPr>
              <a:t>по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соответствующим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учебным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предметам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не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ранее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чем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через</a:t>
            </a:r>
            <a:r>
              <a:rPr sz="2100" b="1" spc="-15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год</a:t>
            </a:r>
            <a:r>
              <a:rPr sz="2100" spc="-20" dirty="0">
                <a:latin typeface="Times New Roman"/>
                <a:cs typeface="Times New Roman"/>
              </a:rPr>
              <a:t>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25242" y="-20320"/>
            <a:ext cx="34944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/>
              <a:t>Результаты</a:t>
            </a:r>
            <a:r>
              <a:rPr sz="3600" spc="-130" dirty="0"/>
              <a:t> </a:t>
            </a:r>
            <a:r>
              <a:rPr sz="3600" spc="-25" dirty="0"/>
              <a:t>ГИА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141577" y="732281"/>
            <a:ext cx="7518400" cy="5852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6415" marR="5080" indent="-514350" algn="just">
              <a:lnSpc>
                <a:spcPct val="100000"/>
              </a:lnSpc>
              <a:spcBef>
                <a:spcPts val="95"/>
              </a:spcBef>
              <a:buAutoNum type="arabicPeriod" startAt="16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Участникам</a:t>
            </a:r>
            <a:r>
              <a:rPr sz="2200" spc="2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ГИА,</a:t>
            </a:r>
            <a:r>
              <a:rPr sz="2200" spc="2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чьи</a:t>
            </a:r>
            <a:r>
              <a:rPr sz="2200" spc="25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результаты</a:t>
            </a:r>
            <a:r>
              <a:rPr sz="2200" spc="2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2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6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учебным 	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выбору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текущем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году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были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аннулированы 	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5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решению</a:t>
            </a:r>
            <a:r>
              <a:rPr sz="2200" spc="25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председателя</a:t>
            </a:r>
            <a:r>
              <a:rPr sz="2200" spc="25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ГЭК</a:t>
            </a:r>
            <a:r>
              <a:rPr sz="2200" spc="25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5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случае</a:t>
            </a:r>
            <a:r>
              <a:rPr sz="2200" spc="254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выявления 	</a:t>
            </a:r>
            <a:r>
              <a:rPr sz="2200" dirty="0">
                <a:latin typeface="Times New Roman"/>
                <a:cs typeface="Times New Roman"/>
              </a:rPr>
              <a:t>фактов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нарушения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настоящего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Порядка,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предоставляется 	</a:t>
            </a:r>
            <a:r>
              <a:rPr sz="2200" dirty="0">
                <a:latin typeface="Times New Roman"/>
                <a:cs typeface="Times New Roman"/>
              </a:rPr>
              <a:t>право</a:t>
            </a:r>
            <a:r>
              <a:rPr sz="2200" spc="2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участия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2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2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выбору, 	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которым</a:t>
            </a:r>
            <a:r>
              <a:rPr sz="2200" spc="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было</a:t>
            </a:r>
            <a:r>
              <a:rPr sz="2200" spc="4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принято</a:t>
            </a:r>
            <a:r>
              <a:rPr sz="2200" spc="4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решение</a:t>
            </a:r>
            <a:r>
              <a:rPr sz="2200" spc="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об</a:t>
            </a:r>
            <a:r>
              <a:rPr sz="2200" spc="3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аннулировании 	результатов,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ранее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чем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через</a:t>
            </a:r>
            <a:r>
              <a:rPr sz="2200" spc="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год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года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аннулирования 	</a:t>
            </a:r>
            <a:r>
              <a:rPr sz="2200" dirty="0">
                <a:latin typeface="Times New Roman"/>
                <a:cs typeface="Times New Roman"/>
              </a:rPr>
              <a:t>результатов</a:t>
            </a:r>
            <a:r>
              <a:rPr sz="2200" spc="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сроки</a:t>
            </a:r>
            <a:r>
              <a:rPr sz="2200" spc="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формах,</a:t>
            </a:r>
            <a:r>
              <a:rPr sz="2200" spc="8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устанавливаемых 	настоящим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Порядком.</a:t>
            </a:r>
            <a:endParaRPr sz="2200">
              <a:latin typeface="Times New Roman"/>
              <a:cs typeface="Times New Roman"/>
            </a:endParaRPr>
          </a:p>
          <a:p>
            <a:pPr marL="526415" marR="6350" indent="-514350" algn="just">
              <a:lnSpc>
                <a:spcPct val="100000"/>
              </a:lnSpc>
              <a:spcBef>
                <a:spcPts val="1000"/>
              </a:spcBef>
              <a:buAutoNum type="arabicPeriod" startAt="16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Участникам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ЕГЭ,</a:t>
            </a:r>
            <a:r>
              <a:rPr sz="2200" spc="2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чьи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результаты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учебным 	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3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3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текущем</a:t>
            </a:r>
            <a:r>
              <a:rPr sz="2200" spc="3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году</a:t>
            </a:r>
            <a:r>
              <a:rPr sz="2200" spc="3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были</a:t>
            </a:r>
            <a:r>
              <a:rPr sz="2200" spc="3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аннулированы</a:t>
            </a:r>
            <a:r>
              <a:rPr sz="2200" spc="310" dirty="0">
                <a:latin typeface="Times New Roman"/>
                <a:cs typeface="Times New Roman"/>
              </a:rPr>
              <a:t>  </a:t>
            </a:r>
            <a:r>
              <a:rPr sz="2200" spc="-25" dirty="0">
                <a:latin typeface="Times New Roman"/>
                <a:cs typeface="Times New Roman"/>
              </a:rPr>
              <a:t>по 	</a:t>
            </a:r>
            <a:r>
              <a:rPr sz="2200" dirty="0">
                <a:latin typeface="Times New Roman"/>
                <a:cs typeface="Times New Roman"/>
              </a:rPr>
              <a:t>решению</a:t>
            </a:r>
            <a:r>
              <a:rPr sz="2200" spc="3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председателя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ГЭК</a:t>
            </a:r>
            <a:r>
              <a:rPr sz="2200" spc="3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3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случае</a:t>
            </a:r>
            <a:r>
              <a:rPr sz="2200" spc="3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выявления</a:t>
            </a:r>
            <a:r>
              <a:rPr sz="2200" spc="3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фактов 	</a:t>
            </a:r>
            <a:r>
              <a:rPr sz="2200" dirty="0">
                <a:latin typeface="Times New Roman"/>
                <a:cs typeface="Times New Roman"/>
              </a:rPr>
              <a:t>нарушения</a:t>
            </a:r>
            <a:r>
              <a:rPr sz="2200" spc="4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настоящего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Порядка,</a:t>
            </a:r>
            <a:r>
              <a:rPr sz="2200" spc="43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предоставляется</a:t>
            </a:r>
            <a:r>
              <a:rPr sz="2200" spc="44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право 	</a:t>
            </a:r>
            <a:r>
              <a:rPr sz="2200" dirty="0">
                <a:latin typeface="Times New Roman"/>
                <a:cs typeface="Times New Roman"/>
              </a:rPr>
              <a:t>участия</a:t>
            </a:r>
            <a:r>
              <a:rPr sz="2200" spc="1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1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предметам,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которым</a:t>
            </a:r>
            <a:r>
              <a:rPr sz="2200" spc="15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было 	</a:t>
            </a:r>
            <a:r>
              <a:rPr sz="2200" dirty="0">
                <a:latin typeface="Times New Roman"/>
                <a:cs typeface="Times New Roman"/>
              </a:rPr>
              <a:t>принято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решение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аннулировании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результатов,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ранее 	</a:t>
            </a:r>
            <a:r>
              <a:rPr sz="2200" dirty="0">
                <a:latin typeface="Times New Roman"/>
                <a:cs typeface="Times New Roman"/>
              </a:rPr>
              <a:t>чем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через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год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года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аннулирования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результатов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37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	</a:t>
            </a:r>
            <a:r>
              <a:rPr sz="2200" dirty="0">
                <a:latin typeface="Times New Roman"/>
                <a:cs typeface="Times New Roman"/>
              </a:rPr>
              <a:t>сроки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формах,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устанавливаемых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настоящим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Порядком.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Апелляции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1376" y="1263522"/>
            <a:ext cx="7517765" cy="175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sz="2100" dirty="0">
                <a:latin typeface="Times New Roman"/>
                <a:cs typeface="Times New Roman"/>
              </a:rPr>
              <a:t>Участник</a:t>
            </a:r>
            <a:r>
              <a:rPr sz="2100" spc="45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ЕГЭ</a:t>
            </a:r>
            <a:r>
              <a:rPr sz="2100" spc="4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имеет</a:t>
            </a:r>
            <a:r>
              <a:rPr sz="2100" spc="45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право</a:t>
            </a:r>
            <a:r>
              <a:rPr sz="2100" spc="4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подать</a:t>
            </a:r>
            <a:r>
              <a:rPr sz="2100" spc="45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апелляцию</a:t>
            </a:r>
            <a:r>
              <a:rPr sz="2100" spc="45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</a:t>
            </a:r>
            <a:r>
              <a:rPr sz="2100" spc="46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нарушении </a:t>
            </a:r>
            <a:r>
              <a:rPr sz="2100" dirty="0">
                <a:latin typeface="Times New Roman"/>
                <a:cs typeface="Times New Roman"/>
              </a:rPr>
              <a:t>установленного</a:t>
            </a:r>
            <a:r>
              <a:rPr sz="2100" spc="1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Порядка проведения ГИА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 (или)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</a:t>
            </a:r>
            <a:r>
              <a:rPr sz="2100" spc="-10" dirty="0">
                <a:latin typeface="Times New Roman"/>
                <a:cs typeface="Times New Roman"/>
              </a:rPr>
              <a:t> несогласии </a:t>
            </a:r>
            <a:r>
              <a:rPr sz="2100" dirty="0">
                <a:latin typeface="Times New Roman"/>
                <a:cs typeface="Times New Roman"/>
              </a:rPr>
              <a:t>с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выставленными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баллами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конфликтную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комиссию.</a:t>
            </a:r>
            <a:endParaRPr sz="2100">
              <a:latin typeface="Times New Roman"/>
              <a:cs typeface="Times New Roman"/>
            </a:endParaRPr>
          </a:p>
          <a:p>
            <a:pPr marL="241935" indent="-229235" algn="just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41935" algn="l"/>
              </a:tabLst>
            </a:pPr>
            <a:r>
              <a:rPr sz="2100" dirty="0">
                <a:latin typeface="Times New Roman"/>
                <a:cs typeface="Times New Roman"/>
              </a:rPr>
              <a:t>Конфликтная</a:t>
            </a:r>
            <a:r>
              <a:rPr sz="2100" spc="21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комиссия</a:t>
            </a:r>
            <a:r>
              <a:rPr sz="2100" spc="204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не</a:t>
            </a:r>
            <a:r>
              <a:rPr sz="2100" b="1" spc="21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рассматривает</a:t>
            </a:r>
            <a:r>
              <a:rPr sz="2100" b="1" spc="21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апелляции</a:t>
            </a:r>
            <a:r>
              <a:rPr sz="2100" b="1" spc="220" dirty="0">
                <a:latin typeface="Times New Roman"/>
                <a:cs typeface="Times New Roman"/>
              </a:rPr>
              <a:t>  </a:t>
            </a:r>
            <a:r>
              <a:rPr sz="2100" b="1" spc="-25" dirty="0">
                <a:latin typeface="Times New Roman"/>
                <a:cs typeface="Times New Roman"/>
              </a:rPr>
              <a:t>по</a:t>
            </a:r>
            <a:endParaRPr sz="2100">
              <a:latin typeface="Times New Roman"/>
              <a:cs typeface="Times New Roman"/>
            </a:endParaRPr>
          </a:p>
          <a:p>
            <a:pPr marL="240665" algn="just">
              <a:lnSpc>
                <a:spcPct val="100000"/>
              </a:lnSpc>
            </a:pPr>
            <a:r>
              <a:rPr sz="2100" b="1" dirty="0">
                <a:latin typeface="Times New Roman"/>
                <a:cs typeface="Times New Roman"/>
              </a:rPr>
              <a:t>вопросам</a:t>
            </a:r>
            <a:r>
              <a:rPr sz="2100" b="1" spc="2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содержания</a:t>
            </a:r>
            <a:r>
              <a:rPr sz="2100" b="1" spc="3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2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структуры</a:t>
            </a:r>
            <a:r>
              <a:rPr sz="2100" b="1" spc="3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заданий</a:t>
            </a:r>
            <a:r>
              <a:rPr sz="2100" b="1" spc="2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25" dirty="0">
                <a:latin typeface="Times New Roman"/>
                <a:cs typeface="Times New Roman"/>
              </a:rPr>
              <a:t>  </a:t>
            </a:r>
            <a:r>
              <a:rPr sz="2100" b="1" spc="-10" dirty="0">
                <a:latin typeface="Times New Roman"/>
                <a:cs typeface="Times New Roman"/>
              </a:rPr>
              <a:t>учебным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96861" y="2990850"/>
            <a:ext cx="183133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99895" algn="l"/>
              </a:tabLst>
            </a:pPr>
            <a:r>
              <a:rPr sz="2100" b="1" spc="-10" dirty="0">
                <a:latin typeface="Times New Roman"/>
                <a:cs typeface="Times New Roman"/>
              </a:rPr>
              <a:t>связанным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50" dirty="0">
                <a:latin typeface="Times New Roman"/>
                <a:cs typeface="Times New Roman"/>
              </a:rPr>
              <a:t>с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9925" y="2990850"/>
            <a:ext cx="513842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25930" algn="l"/>
                <a:tab pos="2193290" algn="l"/>
                <a:tab pos="3279140" algn="l"/>
                <a:tab pos="3909695" algn="l"/>
              </a:tabLst>
            </a:pPr>
            <a:r>
              <a:rPr sz="2100" b="1" spc="-10" dirty="0">
                <a:latin typeface="Times New Roman"/>
                <a:cs typeface="Times New Roman"/>
              </a:rPr>
              <a:t>предметам,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50" dirty="0">
                <a:latin typeface="Times New Roman"/>
                <a:cs typeface="Times New Roman"/>
              </a:rPr>
              <a:t>а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4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также	</a:t>
            </a:r>
            <a:r>
              <a:rPr sz="2100" b="1" spc="-25" dirty="0">
                <a:latin typeface="Times New Roman"/>
                <a:cs typeface="Times New Roman"/>
              </a:rPr>
              <a:t>по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вопросам, оцениванием</a:t>
            </a:r>
            <a:r>
              <a:rPr sz="2100" b="1" dirty="0">
                <a:latin typeface="Times New Roman"/>
                <a:cs typeface="Times New Roman"/>
              </a:rPr>
              <a:t>		</a:t>
            </a:r>
            <a:r>
              <a:rPr sz="2100" b="1" spc="-10" dirty="0">
                <a:latin typeface="Times New Roman"/>
                <a:cs typeface="Times New Roman"/>
              </a:rPr>
              <a:t>результатов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39180" y="3310890"/>
            <a:ext cx="308800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03755" algn="l"/>
              </a:tabLst>
            </a:pPr>
            <a:r>
              <a:rPr sz="2100" b="1" spc="-10" dirty="0">
                <a:latin typeface="Times New Roman"/>
                <a:cs typeface="Times New Roman"/>
              </a:rPr>
              <a:t>выполнения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заданий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1376" y="3630929"/>
            <a:ext cx="7516495" cy="2840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6985" algn="just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Times New Roman"/>
                <a:cs typeface="Times New Roman"/>
              </a:rPr>
              <a:t>экзаменационной</a:t>
            </a:r>
            <a:r>
              <a:rPr sz="2100" b="1" spc="2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работы</a:t>
            </a:r>
            <a:r>
              <a:rPr sz="2100" b="1" spc="2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</a:t>
            </a:r>
            <a:r>
              <a:rPr sz="2100" b="1" spc="2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кратким</a:t>
            </a:r>
            <a:r>
              <a:rPr sz="2100" b="1" spc="21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ответом,</a:t>
            </a:r>
            <a:r>
              <a:rPr sz="2100" b="1" spc="20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нарушением </a:t>
            </a:r>
            <a:r>
              <a:rPr sz="2100" b="1" dirty="0">
                <a:latin typeface="Times New Roman"/>
                <a:cs typeface="Times New Roman"/>
              </a:rPr>
              <a:t>обучающимся</a:t>
            </a:r>
            <a:r>
              <a:rPr sz="2100" b="1" spc="175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требований</a:t>
            </a:r>
            <a:r>
              <a:rPr sz="2100" b="1" spc="180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Порядка</a:t>
            </a:r>
            <a:r>
              <a:rPr sz="2100" b="1" spc="180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175" dirty="0">
                <a:latin typeface="Times New Roman"/>
                <a:cs typeface="Times New Roman"/>
              </a:rPr>
              <a:t>   </a:t>
            </a:r>
            <a:r>
              <a:rPr sz="2100" b="1" spc="-10" dirty="0">
                <a:latin typeface="Times New Roman"/>
                <a:cs typeface="Times New Roman"/>
              </a:rPr>
              <a:t>неправильным </a:t>
            </a:r>
            <a:r>
              <a:rPr sz="2100" b="1" dirty="0">
                <a:latin typeface="Times New Roman"/>
                <a:cs typeface="Times New Roman"/>
              </a:rPr>
              <a:t>оформлением</a:t>
            </a:r>
            <a:r>
              <a:rPr sz="2100" b="1" spc="-7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экзаменационной</a:t>
            </a:r>
            <a:r>
              <a:rPr sz="2100" b="1" spc="-8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работы.</a:t>
            </a:r>
            <a:endParaRPr sz="2100">
              <a:latin typeface="Times New Roman"/>
              <a:cs typeface="Times New Roman"/>
            </a:endParaRPr>
          </a:p>
          <a:p>
            <a:pPr marL="240665" marR="5080" indent="-228600" algn="just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40665" algn="l"/>
              </a:tabLst>
            </a:pPr>
            <a:r>
              <a:rPr sz="2100" dirty="0">
                <a:latin typeface="Times New Roman"/>
                <a:cs typeface="Times New Roman"/>
              </a:rPr>
              <a:t>Участники</a:t>
            </a:r>
            <a:r>
              <a:rPr sz="2100" spc="47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экзамена</a:t>
            </a:r>
            <a:r>
              <a:rPr sz="2100" spc="48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заблаговременно</a:t>
            </a:r>
            <a:r>
              <a:rPr sz="2100" spc="47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информируются</a:t>
            </a:r>
            <a:r>
              <a:rPr sz="2100" spc="475" dirty="0">
                <a:latin typeface="Times New Roman"/>
                <a:cs typeface="Times New Roman"/>
              </a:rPr>
              <a:t>  </a:t>
            </a:r>
            <a:r>
              <a:rPr sz="2100" spc="-50" dirty="0">
                <a:latin typeface="Times New Roman"/>
                <a:cs typeface="Times New Roman"/>
              </a:rPr>
              <a:t>о </a:t>
            </a:r>
            <a:r>
              <a:rPr sz="2100" dirty="0">
                <a:latin typeface="Times New Roman"/>
                <a:cs typeface="Times New Roman"/>
              </a:rPr>
              <a:t>времени,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месте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порядке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рассмотрения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апелляций.</a:t>
            </a:r>
            <a:endParaRPr sz="2100">
              <a:latin typeface="Times New Roman"/>
              <a:cs typeface="Times New Roman"/>
            </a:endParaRPr>
          </a:p>
          <a:p>
            <a:pPr marL="240665" marR="6350" indent="-228600" algn="just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</a:tabLst>
            </a:pPr>
            <a:r>
              <a:rPr sz="2100" dirty="0">
                <a:latin typeface="Times New Roman"/>
                <a:cs typeface="Times New Roman"/>
              </a:rPr>
              <a:t>Участник</a:t>
            </a:r>
            <a:r>
              <a:rPr sz="2100" spc="26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экзамена</a:t>
            </a:r>
            <a:r>
              <a:rPr sz="2100" spc="26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26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(или)</a:t>
            </a:r>
            <a:r>
              <a:rPr sz="2100" spc="26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его</a:t>
            </a:r>
            <a:r>
              <a:rPr sz="2100" spc="26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родители</a:t>
            </a:r>
            <a:r>
              <a:rPr sz="2100" spc="265" dirty="0">
                <a:latin typeface="Times New Roman"/>
                <a:cs typeface="Times New Roman"/>
              </a:rPr>
              <a:t>   </a:t>
            </a:r>
            <a:r>
              <a:rPr sz="2100" spc="-10" dirty="0">
                <a:latin typeface="Times New Roman"/>
                <a:cs typeface="Times New Roman"/>
              </a:rPr>
              <a:t>(законные </a:t>
            </a:r>
            <a:r>
              <a:rPr sz="2100" dirty="0">
                <a:latin typeface="Times New Roman"/>
                <a:cs typeface="Times New Roman"/>
              </a:rPr>
              <a:t>представители)</a:t>
            </a:r>
            <a:r>
              <a:rPr sz="2100" spc="1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</a:t>
            </a:r>
            <a:r>
              <a:rPr sz="2100" spc="1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желании</a:t>
            </a:r>
            <a:r>
              <a:rPr sz="2100" spc="1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присутствуют</a:t>
            </a:r>
            <a:r>
              <a:rPr sz="2100" spc="19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</a:t>
            </a:r>
            <a:r>
              <a:rPr sz="2100" spc="18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рассмотрении апелляции.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6402" y="1346"/>
            <a:ext cx="6192520" cy="126428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55"/>
              </a:spcBef>
            </a:pPr>
            <a:r>
              <a:rPr sz="2900" dirty="0"/>
              <a:t>Апелляция</a:t>
            </a:r>
            <a:r>
              <a:rPr sz="2900" spc="-20" dirty="0"/>
              <a:t> </a:t>
            </a:r>
            <a:r>
              <a:rPr sz="2900" dirty="0"/>
              <a:t>о</a:t>
            </a:r>
            <a:r>
              <a:rPr sz="2900" spc="-35" dirty="0"/>
              <a:t> </a:t>
            </a:r>
            <a:r>
              <a:rPr sz="2900" spc="-10" dirty="0"/>
              <a:t>нарушении установленного</a:t>
            </a:r>
            <a:r>
              <a:rPr sz="2900" spc="-145" dirty="0"/>
              <a:t> </a:t>
            </a:r>
            <a:r>
              <a:rPr sz="2900" dirty="0"/>
              <a:t>Порядка</a:t>
            </a:r>
            <a:r>
              <a:rPr sz="2900" spc="-114" dirty="0"/>
              <a:t> </a:t>
            </a:r>
            <a:r>
              <a:rPr sz="2900" spc="-10" dirty="0"/>
              <a:t>проведения </a:t>
            </a:r>
            <a:r>
              <a:rPr sz="2900" spc="-25" dirty="0"/>
              <a:t>ГИА</a:t>
            </a:r>
            <a:endParaRPr sz="29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427352" y="1400790"/>
          <a:ext cx="7031354" cy="648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0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390">
                <a:tc>
                  <a:txBody>
                    <a:bodyPr/>
                    <a:lstStyle/>
                    <a:p>
                      <a:pPr marL="227965" marR="115570" indent="-227965" algn="r">
                        <a:lnSpc>
                          <a:spcPts val="2430"/>
                        </a:lnSpc>
                        <a:buFont typeface="Arial MT"/>
                        <a:buChar char="•"/>
                        <a:tabLst>
                          <a:tab pos="227965" algn="l"/>
                        </a:tabLst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Апелляцию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ts val="2430"/>
                        </a:lnSpc>
                        <a:tabLst>
                          <a:tab pos="508634" algn="l"/>
                        </a:tabLst>
                      </a:pP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нарушении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5570" algn="r">
                        <a:lnSpc>
                          <a:spcPts val="243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установленного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7305" algn="r">
                        <a:lnSpc>
                          <a:spcPts val="243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Порядка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945">
                <a:tc>
                  <a:txBody>
                    <a:bodyPr/>
                    <a:lstStyle/>
                    <a:p>
                      <a:pPr marR="132080" algn="r">
                        <a:lnSpc>
                          <a:spcPts val="2435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ts val="2435"/>
                        </a:lnSpc>
                        <a:tabLst>
                          <a:tab pos="984250" algn="l"/>
                        </a:tabLst>
                      </a:pP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ГИА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участник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0335" algn="r">
                        <a:lnSpc>
                          <a:spcPts val="2435"/>
                        </a:lnSpc>
                        <a:tabLst>
                          <a:tab pos="798195" algn="l"/>
                        </a:tabLst>
                      </a:pP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ЕГЭ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подает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435"/>
                        </a:lnSpc>
                        <a:tabLst>
                          <a:tab pos="431165" algn="l"/>
                        </a:tabLst>
                      </a:pPr>
                      <a:r>
                        <a:rPr sz="2200" b="1" spc="-5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день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446402" y="1939188"/>
            <a:ext cx="6991350" cy="239141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240665" algn="just">
              <a:lnSpc>
                <a:spcPct val="100000"/>
              </a:lnSpc>
              <a:spcBef>
                <a:spcPts val="830"/>
              </a:spcBef>
            </a:pPr>
            <a:r>
              <a:rPr sz="2200" b="1" spc="-10" dirty="0">
                <a:latin typeface="Times New Roman"/>
                <a:cs typeface="Times New Roman"/>
              </a:rPr>
              <a:t>проведения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экзамена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члену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ГЭК,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покидая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ППЭ</a:t>
            </a:r>
            <a:r>
              <a:rPr sz="2200" spc="-2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240665" marR="5080" indent="-228600" algn="just">
              <a:lnSpc>
                <a:spcPct val="9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2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удовлетворении</a:t>
            </a:r>
            <a:r>
              <a:rPr sz="2200" spc="229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апелляции</a:t>
            </a:r>
            <a:r>
              <a:rPr sz="2200" spc="2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результат</a:t>
            </a:r>
            <a:r>
              <a:rPr sz="2200" spc="229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ЕГЭ,</a:t>
            </a:r>
            <a:r>
              <a:rPr sz="2200" spc="235" dirty="0">
                <a:latin typeface="Times New Roman"/>
                <a:cs typeface="Times New Roman"/>
              </a:rPr>
              <a:t> 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dirty="0">
                <a:latin typeface="Times New Roman"/>
                <a:cs typeface="Times New Roman"/>
              </a:rPr>
              <a:t>процедуре</a:t>
            </a:r>
            <a:r>
              <a:rPr sz="2200" spc="2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которого</a:t>
            </a:r>
            <a:r>
              <a:rPr sz="2200" spc="2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участником</a:t>
            </a:r>
            <a:r>
              <a:rPr sz="2200" spc="2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2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была</a:t>
            </a:r>
            <a:r>
              <a:rPr sz="2200" spc="27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подана </a:t>
            </a:r>
            <a:r>
              <a:rPr sz="2200" dirty="0">
                <a:latin typeface="Times New Roman"/>
                <a:cs typeface="Times New Roman"/>
              </a:rPr>
              <a:t>апелляция,</a:t>
            </a:r>
            <a:r>
              <a:rPr sz="2200" spc="375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аннулируется</a:t>
            </a:r>
            <a:r>
              <a:rPr sz="2200" spc="370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370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участнику</a:t>
            </a:r>
            <a:r>
              <a:rPr sz="2200" spc="380" dirty="0">
                <a:latin typeface="Times New Roman"/>
                <a:cs typeface="Times New Roman"/>
              </a:rPr>
              <a:t>    </a:t>
            </a:r>
            <a:r>
              <a:rPr sz="2200" spc="-25" dirty="0">
                <a:latin typeface="Times New Roman"/>
                <a:cs typeface="Times New Roman"/>
              </a:rPr>
              <a:t>ЕГЭ </a:t>
            </a:r>
            <a:r>
              <a:rPr sz="2200" dirty="0">
                <a:latin typeface="Times New Roman"/>
                <a:cs typeface="Times New Roman"/>
              </a:rPr>
              <a:t>предоставляется</a:t>
            </a:r>
            <a:r>
              <a:rPr sz="2200" spc="30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возможность</a:t>
            </a:r>
            <a:r>
              <a:rPr sz="2200" spc="30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сдать</a:t>
            </a:r>
            <a:r>
              <a:rPr sz="2200" spc="30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экзамен</a:t>
            </a:r>
            <a:r>
              <a:rPr sz="2200" spc="305" dirty="0">
                <a:latin typeface="Times New Roman"/>
                <a:cs typeface="Times New Roman"/>
              </a:rPr>
              <a:t>  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dirty="0">
                <a:latin typeface="Times New Roman"/>
                <a:cs typeface="Times New Roman"/>
              </a:rPr>
              <a:t>учебному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предмету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иной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день,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предусмотренный </a:t>
            </a:r>
            <a:r>
              <a:rPr sz="2200" dirty="0">
                <a:latin typeface="Times New Roman"/>
                <a:cs typeface="Times New Roman"/>
              </a:rPr>
              <a:t>единым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расписанием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проведения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ЕГЭ.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6402" y="154939"/>
            <a:ext cx="4843145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dirty="0"/>
              <a:t>Апелляция</a:t>
            </a:r>
            <a:r>
              <a:rPr sz="3200" spc="-114" dirty="0"/>
              <a:t> </a:t>
            </a:r>
            <a:r>
              <a:rPr sz="3200" dirty="0"/>
              <a:t>о</a:t>
            </a:r>
            <a:r>
              <a:rPr sz="3200" spc="-120" dirty="0"/>
              <a:t> </a:t>
            </a:r>
            <a:r>
              <a:rPr sz="3200" spc="-10" dirty="0"/>
              <a:t>несогласии</a:t>
            </a:r>
            <a:r>
              <a:rPr sz="3200" spc="-120" dirty="0"/>
              <a:t> </a:t>
            </a:r>
            <a:r>
              <a:rPr sz="3200" spc="-50" dirty="0"/>
              <a:t>с </a:t>
            </a:r>
            <a:r>
              <a:rPr sz="3200" dirty="0"/>
              <a:t>выставленными</a:t>
            </a:r>
            <a:r>
              <a:rPr sz="3200" spc="-114" dirty="0"/>
              <a:t> </a:t>
            </a:r>
            <a:r>
              <a:rPr sz="3200" spc="-10" dirty="0"/>
              <a:t>баллами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446402" y="1130300"/>
            <a:ext cx="737489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indent="-2286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sz="2100" dirty="0">
                <a:latin typeface="Times New Roman"/>
                <a:cs typeface="Times New Roman"/>
              </a:rPr>
              <a:t>Апелляция</a:t>
            </a:r>
            <a:r>
              <a:rPr sz="2100" spc="1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</a:t>
            </a:r>
            <a:r>
              <a:rPr sz="2100" spc="1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несогласии</a:t>
            </a:r>
            <a:r>
              <a:rPr sz="2100" spc="1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</a:t>
            </a:r>
            <a:r>
              <a:rPr sz="2100" spc="1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выставленными</a:t>
            </a:r>
            <a:r>
              <a:rPr sz="2100" spc="1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баллами</a:t>
            </a:r>
            <a:r>
              <a:rPr sz="2100" spc="15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подается </a:t>
            </a:r>
            <a:r>
              <a:rPr sz="2100" b="1" dirty="0">
                <a:latin typeface="Times New Roman"/>
                <a:cs typeface="Times New Roman"/>
              </a:rPr>
              <a:t>в</a:t>
            </a:r>
            <a:r>
              <a:rPr sz="2100" b="1" spc="5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течение</a:t>
            </a:r>
            <a:r>
              <a:rPr sz="2100" b="1" spc="6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двух</a:t>
            </a:r>
            <a:r>
              <a:rPr sz="2100" b="1" spc="6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рабочих</a:t>
            </a:r>
            <a:r>
              <a:rPr sz="2100" b="1" spc="6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дней</a:t>
            </a:r>
            <a:r>
              <a:rPr sz="2100" b="1" spc="6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после</a:t>
            </a:r>
            <a:r>
              <a:rPr sz="2100" b="1" spc="60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официального</a:t>
            </a:r>
            <a:r>
              <a:rPr sz="2100" b="1" spc="60" dirty="0">
                <a:latin typeface="Times New Roman"/>
                <a:cs typeface="Times New Roman"/>
              </a:rPr>
              <a:t>  </a:t>
            </a:r>
            <a:r>
              <a:rPr sz="2100" b="1" spc="-25" dirty="0">
                <a:latin typeface="Times New Roman"/>
                <a:cs typeface="Times New Roman"/>
              </a:rPr>
              <a:t>дня </a:t>
            </a:r>
            <a:r>
              <a:rPr sz="2100" b="1" dirty="0">
                <a:latin typeface="Times New Roman"/>
                <a:cs typeface="Times New Roman"/>
              </a:rPr>
              <a:t>объявления</a:t>
            </a:r>
            <a:r>
              <a:rPr sz="2100" b="1" spc="459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результатов</a:t>
            </a:r>
            <a:r>
              <a:rPr sz="2100" b="1" spc="47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экзамена</a:t>
            </a:r>
            <a:r>
              <a:rPr sz="2100" b="1" spc="459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по</a:t>
            </a:r>
            <a:r>
              <a:rPr sz="2100" b="1" spc="47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соответствующему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75002" y="2090673"/>
            <a:ext cx="7147559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45565" algn="l"/>
                <a:tab pos="1461770" algn="l"/>
                <a:tab pos="2699385" algn="l"/>
                <a:tab pos="4514850" algn="l"/>
                <a:tab pos="5549900" algn="l"/>
                <a:tab pos="7000875" algn="l"/>
              </a:tabLst>
            </a:pPr>
            <a:r>
              <a:rPr sz="2100" b="1" spc="-10" dirty="0">
                <a:latin typeface="Times New Roman"/>
                <a:cs typeface="Times New Roman"/>
              </a:rPr>
              <a:t>учебному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b="1" spc="-10" dirty="0">
                <a:latin typeface="Times New Roman"/>
                <a:cs typeface="Times New Roman"/>
              </a:rPr>
              <a:t>предмету.</a:t>
            </a:r>
            <a:r>
              <a:rPr sz="2100" b="1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Обучающиеся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подают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апелляцию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о </a:t>
            </a:r>
            <a:r>
              <a:rPr sz="2100" spc="-10" dirty="0">
                <a:latin typeface="Times New Roman"/>
                <a:cs typeface="Times New Roman"/>
              </a:rPr>
              <a:t>несогласии</a:t>
            </a:r>
            <a:r>
              <a:rPr sz="2100" dirty="0">
                <a:latin typeface="Times New Roman"/>
                <a:cs typeface="Times New Roman"/>
              </a:rPr>
              <a:t>		</a:t>
            </a:r>
            <a:r>
              <a:rPr sz="2100" spc="-50" dirty="0">
                <a:latin typeface="Times New Roman"/>
                <a:cs typeface="Times New Roman"/>
              </a:rPr>
              <a:t>с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8713" y="2410714"/>
            <a:ext cx="54044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1520" algn="l"/>
                <a:tab pos="3130550" algn="l"/>
                <a:tab pos="3430904" algn="l"/>
              </a:tabLst>
            </a:pPr>
            <a:r>
              <a:rPr sz="2100" spc="-10" dirty="0">
                <a:latin typeface="Times New Roman"/>
                <a:cs typeface="Times New Roman"/>
              </a:rPr>
              <a:t>выставленными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баллами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в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образовательную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6402" y="2604710"/>
            <a:ext cx="7374890" cy="91821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240665">
              <a:lnSpc>
                <a:spcPct val="100000"/>
              </a:lnSpc>
              <a:spcBef>
                <a:spcPts val="1090"/>
              </a:spcBef>
            </a:pPr>
            <a:r>
              <a:rPr sz="2100" dirty="0">
                <a:latin typeface="Times New Roman"/>
                <a:cs typeface="Times New Roman"/>
              </a:rPr>
              <a:t>организацию,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которой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они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были</a:t>
            </a:r>
            <a:r>
              <a:rPr sz="2100" spc="-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допущены</a:t>
            </a:r>
            <a:r>
              <a:rPr sz="2100" spc="-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к</a:t>
            </a:r>
            <a:r>
              <a:rPr sz="2100" spc="-45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ГИА.</a:t>
            </a:r>
            <a:endParaRPr sz="21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  <a:tab pos="757555" algn="l"/>
                <a:tab pos="2307590" algn="l"/>
                <a:tab pos="4068445" algn="l"/>
                <a:tab pos="5453380" algn="l"/>
                <a:tab pos="5778500" algn="l"/>
                <a:tab pos="7242809" algn="l"/>
              </a:tabLst>
            </a:pPr>
            <a:r>
              <a:rPr sz="2100" spc="-25" dirty="0">
                <a:latin typeface="Times New Roman"/>
                <a:cs typeface="Times New Roman"/>
              </a:rPr>
              <a:t>По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результатам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рассмотрения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апелляции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10" dirty="0">
                <a:latin typeface="Times New Roman"/>
                <a:cs typeface="Times New Roman"/>
              </a:rPr>
              <a:t>несогласии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50" dirty="0">
                <a:latin typeface="Times New Roman"/>
                <a:cs typeface="Times New Roman"/>
              </a:rPr>
              <a:t>с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6402" y="3497707"/>
            <a:ext cx="7377430" cy="3034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marR="5080" algn="just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Times New Roman"/>
                <a:cs typeface="Times New Roman"/>
              </a:rPr>
              <a:t>выставленными</a:t>
            </a:r>
            <a:r>
              <a:rPr sz="2100" spc="5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баллами  конфликтная  комиссия</a:t>
            </a:r>
            <a:r>
              <a:rPr sz="2100" spc="50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принимает </a:t>
            </a:r>
            <a:r>
              <a:rPr sz="2100" dirty="0">
                <a:latin typeface="Times New Roman"/>
                <a:cs typeface="Times New Roman"/>
              </a:rPr>
              <a:t>решение</a:t>
            </a:r>
            <a:r>
              <a:rPr sz="2100" spc="275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об</a:t>
            </a:r>
            <a:r>
              <a:rPr sz="2100" b="1" spc="280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отклонении</a:t>
            </a:r>
            <a:r>
              <a:rPr sz="2100" b="1" spc="285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апелляции</a:t>
            </a:r>
            <a:r>
              <a:rPr sz="2100" b="1" spc="280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285" dirty="0">
                <a:latin typeface="Times New Roman"/>
                <a:cs typeface="Times New Roman"/>
              </a:rPr>
              <a:t>   </a:t>
            </a:r>
            <a:r>
              <a:rPr sz="2100" b="1" spc="-10" dirty="0">
                <a:latin typeface="Times New Roman"/>
                <a:cs typeface="Times New Roman"/>
              </a:rPr>
              <a:t>сохранении </a:t>
            </a:r>
            <a:r>
              <a:rPr sz="2100" b="1" dirty="0">
                <a:latin typeface="Times New Roman"/>
                <a:cs typeface="Times New Roman"/>
              </a:rPr>
              <a:t>выставленных</a:t>
            </a:r>
            <a:r>
              <a:rPr sz="2100" b="1" spc="49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баллов</a:t>
            </a:r>
            <a:r>
              <a:rPr sz="2100" b="1" spc="50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(отсутствие</a:t>
            </a:r>
            <a:r>
              <a:rPr sz="2100" spc="5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технических</a:t>
            </a:r>
            <a:r>
              <a:rPr sz="2100" spc="50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ошибок</a:t>
            </a:r>
            <a:r>
              <a:rPr sz="2100" spc="500" dirty="0">
                <a:latin typeface="Times New Roman"/>
                <a:cs typeface="Times New Roman"/>
              </a:rPr>
              <a:t> </a:t>
            </a:r>
            <a:r>
              <a:rPr sz="2100" spc="-50" dirty="0">
                <a:latin typeface="Times New Roman"/>
                <a:cs typeface="Times New Roman"/>
              </a:rPr>
              <a:t>и </a:t>
            </a:r>
            <a:r>
              <a:rPr sz="2100" dirty="0">
                <a:latin typeface="Times New Roman"/>
                <a:cs typeface="Times New Roman"/>
              </a:rPr>
              <a:t>ошибок</a:t>
            </a:r>
            <a:r>
              <a:rPr sz="2100" spc="45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оценивания</a:t>
            </a:r>
            <a:r>
              <a:rPr sz="2100" spc="45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экзаменационной</a:t>
            </a:r>
            <a:r>
              <a:rPr sz="2100" spc="46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работы)</a:t>
            </a:r>
            <a:r>
              <a:rPr sz="2100" spc="45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или</a:t>
            </a:r>
            <a:r>
              <a:rPr sz="2100" b="1" spc="450" dirty="0">
                <a:latin typeface="Times New Roman"/>
                <a:cs typeface="Times New Roman"/>
              </a:rPr>
              <a:t>  </a:t>
            </a:r>
            <a:r>
              <a:rPr sz="2100" b="1" spc="-25" dirty="0">
                <a:latin typeface="Times New Roman"/>
                <a:cs typeface="Times New Roman"/>
              </a:rPr>
              <a:t>об </a:t>
            </a:r>
            <a:r>
              <a:rPr sz="2100" b="1" dirty="0">
                <a:latin typeface="Times New Roman"/>
                <a:cs typeface="Times New Roman"/>
              </a:rPr>
              <a:t>удовлетворении</a:t>
            </a:r>
            <a:r>
              <a:rPr sz="2100" b="1" spc="2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апелляции</a:t>
            </a:r>
            <a:r>
              <a:rPr sz="2100" b="1" spc="25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24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изменении</a:t>
            </a:r>
            <a:r>
              <a:rPr sz="2100" b="1" spc="2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баллов</a:t>
            </a:r>
            <a:r>
              <a:rPr sz="2100" b="1" spc="2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(наличие </a:t>
            </a:r>
            <a:r>
              <a:rPr sz="2100" dirty="0">
                <a:latin typeface="Times New Roman"/>
                <a:cs typeface="Times New Roman"/>
              </a:rPr>
              <a:t>технических</a:t>
            </a:r>
            <a:r>
              <a:rPr sz="2100" spc="44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ошибок</a:t>
            </a:r>
            <a:r>
              <a:rPr sz="2100" spc="434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44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(или)</a:t>
            </a:r>
            <a:r>
              <a:rPr sz="2100" spc="434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ошибок</a:t>
            </a:r>
            <a:r>
              <a:rPr sz="2100" spc="440" dirty="0">
                <a:latin typeface="Times New Roman"/>
                <a:cs typeface="Times New Roman"/>
              </a:rPr>
              <a:t>   </a:t>
            </a:r>
            <a:r>
              <a:rPr sz="2100" spc="-10" dirty="0">
                <a:latin typeface="Times New Roman"/>
                <a:cs typeface="Times New Roman"/>
              </a:rPr>
              <a:t>оценивания экзаменационной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работы).</a:t>
            </a:r>
            <a:endParaRPr sz="2100">
              <a:latin typeface="Times New Roman"/>
              <a:cs typeface="Times New Roman"/>
            </a:endParaRPr>
          </a:p>
          <a:p>
            <a:pPr marL="240665" marR="8255" indent="-228600" algn="just">
              <a:lnSpc>
                <a:spcPct val="100000"/>
              </a:lnSpc>
              <a:spcBef>
                <a:spcPts val="1010"/>
              </a:spcBef>
              <a:buFont typeface="Arial MT"/>
              <a:buChar char="•"/>
              <a:tabLst>
                <a:tab pos="240665" algn="l"/>
              </a:tabLst>
            </a:pPr>
            <a:r>
              <a:rPr sz="2100" b="1" dirty="0">
                <a:latin typeface="Times New Roman"/>
                <a:cs typeface="Times New Roman"/>
              </a:rPr>
              <a:t>Баллы</a:t>
            </a:r>
            <a:r>
              <a:rPr sz="2100" b="1" spc="29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могут</a:t>
            </a:r>
            <a:r>
              <a:rPr sz="2100" b="1" spc="30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быть</a:t>
            </a:r>
            <a:r>
              <a:rPr sz="2100" b="1" spc="28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изменены</a:t>
            </a:r>
            <a:r>
              <a:rPr sz="2100" b="1" spc="30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как</a:t>
            </a:r>
            <a:r>
              <a:rPr sz="2100" b="1" spc="30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в</a:t>
            </a:r>
            <a:r>
              <a:rPr sz="2100" b="1" spc="29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сторону</a:t>
            </a:r>
            <a:r>
              <a:rPr sz="2100" b="1" spc="320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повышения, </a:t>
            </a:r>
            <a:r>
              <a:rPr sz="2100" b="1" dirty="0">
                <a:latin typeface="Times New Roman"/>
                <a:cs typeface="Times New Roman"/>
              </a:rPr>
              <a:t>так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</a:t>
            </a:r>
            <a:r>
              <a:rPr sz="2100" b="1" spc="-2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в</a:t>
            </a:r>
            <a:r>
              <a:rPr sz="2100" b="1" spc="-3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сторону</a:t>
            </a:r>
            <a:r>
              <a:rPr sz="2100" b="1" spc="-2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понижения.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145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Апелляции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/>
              <a:t>Апелляции</a:t>
            </a:r>
            <a:r>
              <a:rPr spc="475" dirty="0"/>
              <a:t>   </a:t>
            </a:r>
            <a:r>
              <a:rPr dirty="0"/>
              <a:t>о</a:t>
            </a:r>
            <a:r>
              <a:rPr spc="475" dirty="0"/>
              <a:t>   </a:t>
            </a:r>
            <a:r>
              <a:rPr dirty="0"/>
              <a:t>нарушении</a:t>
            </a:r>
            <a:r>
              <a:rPr spc="470" dirty="0"/>
              <a:t>   </a:t>
            </a:r>
            <a:r>
              <a:rPr dirty="0"/>
              <a:t>установленного</a:t>
            </a:r>
            <a:r>
              <a:rPr spc="475" dirty="0"/>
              <a:t>   </a:t>
            </a:r>
            <a:r>
              <a:rPr spc="-10" dirty="0"/>
              <a:t>порядка </a:t>
            </a:r>
            <a:r>
              <a:rPr dirty="0"/>
              <a:t>проведения</a:t>
            </a:r>
            <a:r>
              <a:rPr spc="15" dirty="0"/>
              <a:t>  </a:t>
            </a:r>
            <a:r>
              <a:rPr dirty="0"/>
              <a:t>ГИА</a:t>
            </a:r>
            <a:r>
              <a:rPr spc="10" dirty="0"/>
              <a:t>  </a:t>
            </a:r>
            <a:r>
              <a:rPr dirty="0"/>
              <a:t>и</a:t>
            </a:r>
            <a:r>
              <a:rPr spc="20" dirty="0"/>
              <a:t>  </a:t>
            </a:r>
            <a:r>
              <a:rPr dirty="0"/>
              <a:t>(или)</a:t>
            </a:r>
            <a:r>
              <a:rPr spc="10" dirty="0"/>
              <a:t>  </a:t>
            </a:r>
            <a:r>
              <a:rPr dirty="0"/>
              <a:t>о</a:t>
            </a:r>
            <a:r>
              <a:rPr spc="15" dirty="0"/>
              <a:t>  </a:t>
            </a:r>
            <a:r>
              <a:rPr dirty="0"/>
              <a:t>несогласии</a:t>
            </a:r>
            <a:r>
              <a:rPr spc="10" dirty="0"/>
              <a:t>  </a:t>
            </a:r>
            <a:r>
              <a:rPr dirty="0"/>
              <a:t>с</a:t>
            </a:r>
            <a:r>
              <a:rPr spc="10" dirty="0"/>
              <a:t>  </a:t>
            </a:r>
            <a:r>
              <a:rPr spc="-10" dirty="0"/>
              <a:t>выставленными </a:t>
            </a:r>
            <a:r>
              <a:rPr dirty="0"/>
              <a:t>баллами</a:t>
            </a:r>
            <a:r>
              <a:rPr spc="105" dirty="0"/>
              <a:t>  </a:t>
            </a:r>
            <a:r>
              <a:rPr dirty="0"/>
              <a:t>могут</a:t>
            </a:r>
            <a:r>
              <a:rPr spc="105" dirty="0"/>
              <a:t>  </a:t>
            </a:r>
            <a:r>
              <a:rPr dirty="0"/>
              <a:t>быть</a:t>
            </a:r>
            <a:r>
              <a:rPr spc="105" dirty="0"/>
              <a:t>  </a:t>
            </a:r>
            <a:r>
              <a:rPr dirty="0"/>
              <a:t>отозваны</a:t>
            </a:r>
            <a:r>
              <a:rPr spc="105" dirty="0"/>
              <a:t>  </a:t>
            </a:r>
            <a:r>
              <a:rPr dirty="0"/>
              <a:t>участниками</a:t>
            </a:r>
            <a:r>
              <a:rPr spc="110" dirty="0"/>
              <a:t>  </a:t>
            </a:r>
            <a:r>
              <a:rPr dirty="0"/>
              <a:t>ГИА</a:t>
            </a:r>
            <a:r>
              <a:rPr spc="105" dirty="0"/>
              <a:t>  </a:t>
            </a:r>
            <a:r>
              <a:rPr dirty="0"/>
              <a:t>по</a:t>
            </a:r>
            <a:r>
              <a:rPr spc="110" dirty="0"/>
              <a:t>  </a:t>
            </a:r>
            <a:r>
              <a:rPr spc="-25" dirty="0"/>
              <a:t>их </a:t>
            </a:r>
            <a:r>
              <a:rPr spc="-10" dirty="0"/>
              <a:t>собственному</a:t>
            </a:r>
            <a:r>
              <a:rPr spc="-20" dirty="0"/>
              <a:t> </a:t>
            </a:r>
            <a:r>
              <a:rPr dirty="0"/>
              <a:t>желанию.</a:t>
            </a:r>
            <a:r>
              <a:rPr spc="470" dirty="0"/>
              <a:t>    </a:t>
            </a:r>
            <a:r>
              <a:rPr dirty="0"/>
              <a:t>Для</a:t>
            </a:r>
            <a:r>
              <a:rPr spc="65" dirty="0"/>
              <a:t> </a:t>
            </a:r>
            <a:r>
              <a:rPr dirty="0"/>
              <a:t>этого</a:t>
            </a:r>
            <a:r>
              <a:rPr spc="75" dirty="0"/>
              <a:t> </a:t>
            </a:r>
            <a:r>
              <a:rPr dirty="0"/>
              <a:t>участник</a:t>
            </a:r>
            <a:r>
              <a:rPr spc="70" dirty="0"/>
              <a:t> </a:t>
            </a:r>
            <a:r>
              <a:rPr dirty="0"/>
              <a:t>ГИА</a:t>
            </a:r>
            <a:r>
              <a:rPr spc="80" dirty="0"/>
              <a:t> </a:t>
            </a:r>
            <a:r>
              <a:rPr spc="-10" dirty="0"/>
              <a:t>пишет </a:t>
            </a:r>
            <a:r>
              <a:rPr dirty="0"/>
              <a:t>заявление</a:t>
            </a:r>
            <a:r>
              <a:rPr spc="-50" dirty="0"/>
              <a:t> </a:t>
            </a:r>
            <a:r>
              <a:rPr dirty="0"/>
              <a:t>об</a:t>
            </a:r>
            <a:r>
              <a:rPr spc="-55" dirty="0"/>
              <a:t> </a:t>
            </a:r>
            <a:r>
              <a:rPr dirty="0"/>
              <a:t>отзыве,</a:t>
            </a:r>
            <a:r>
              <a:rPr spc="-50" dirty="0"/>
              <a:t> </a:t>
            </a:r>
            <a:r>
              <a:rPr dirty="0"/>
              <a:t>поданной</a:t>
            </a:r>
            <a:r>
              <a:rPr spc="-75" dirty="0"/>
              <a:t> </a:t>
            </a:r>
            <a:r>
              <a:rPr dirty="0"/>
              <a:t>им</a:t>
            </a:r>
            <a:r>
              <a:rPr spc="-75" dirty="0"/>
              <a:t> </a:t>
            </a:r>
            <a:r>
              <a:rPr spc="-10" dirty="0"/>
              <a:t>апелляции.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11376" y="3067049"/>
            <a:ext cx="15716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5080" indent="-2286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676910" algn="l"/>
              </a:tabLst>
            </a:pPr>
            <a:r>
              <a:rPr sz="2200" spc="-50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случае апелляции,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17063" y="3067049"/>
            <a:ext cx="44227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95"/>
              </a:spcBef>
              <a:tabLst>
                <a:tab pos="588645" algn="l"/>
                <a:tab pos="1564005" algn="l"/>
                <a:tab pos="1701164" algn="l"/>
                <a:tab pos="2995295" algn="l"/>
                <a:tab pos="3199765" algn="l"/>
                <a:tab pos="3527425" algn="l"/>
                <a:tab pos="4056379" algn="l"/>
              </a:tabLst>
            </a:pPr>
            <a:r>
              <a:rPr sz="2200" spc="-10" dirty="0">
                <a:latin typeface="Times New Roman"/>
                <a:cs typeface="Times New Roman"/>
              </a:rPr>
              <a:t>отсутствия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заявления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об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отзыве, </a:t>
            </a:r>
            <a:r>
              <a:rPr sz="2200" spc="-50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неявки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10" dirty="0">
                <a:latin typeface="Times New Roman"/>
                <a:cs typeface="Times New Roman"/>
              </a:rPr>
              <a:t>участника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25" dirty="0">
                <a:latin typeface="Times New Roman"/>
                <a:cs typeface="Times New Roman"/>
              </a:rPr>
              <a:t>ГИА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на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28052" y="3067049"/>
            <a:ext cx="11982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0">
              <a:lnSpc>
                <a:spcPct val="100000"/>
              </a:lnSpc>
              <a:spcBef>
                <a:spcPts val="95"/>
              </a:spcBef>
            </a:pPr>
            <a:r>
              <a:rPr sz="2200" spc="-20" dirty="0">
                <a:latin typeface="Times New Roman"/>
                <a:cs typeface="Times New Roman"/>
              </a:rPr>
              <a:t>поданной </a:t>
            </a:r>
            <a:r>
              <a:rPr sz="2200" spc="-10" dirty="0">
                <a:latin typeface="Times New Roman"/>
                <a:cs typeface="Times New Roman"/>
              </a:rPr>
              <a:t>заседание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39925" y="3737609"/>
            <a:ext cx="15932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spc="-30" dirty="0">
                <a:latin typeface="Times New Roman"/>
                <a:cs typeface="Times New Roman"/>
              </a:rPr>
              <a:t>конфликтной </a:t>
            </a:r>
            <a:r>
              <a:rPr sz="2200" spc="-10" dirty="0">
                <a:latin typeface="Times New Roman"/>
                <a:cs typeface="Times New Roman"/>
              </a:rPr>
              <a:t>апелляция,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8126" y="3737609"/>
            <a:ext cx="567626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81940">
              <a:lnSpc>
                <a:spcPct val="100000"/>
              </a:lnSpc>
              <a:spcBef>
                <a:spcPts val="95"/>
              </a:spcBef>
              <a:tabLst>
                <a:tab pos="1814195" algn="l"/>
                <a:tab pos="1852295" algn="l"/>
                <a:tab pos="2408555" algn="l"/>
                <a:tab pos="3695065" algn="l"/>
              </a:tabLst>
            </a:pPr>
            <a:r>
              <a:rPr sz="2200" spc="-10" dirty="0">
                <a:latin typeface="Times New Roman"/>
                <a:cs typeface="Times New Roman"/>
              </a:rPr>
              <a:t>комиссии,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35" dirty="0">
                <a:latin typeface="Times New Roman"/>
                <a:cs typeface="Times New Roman"/>
              </a:rPr>
              <a:t>на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котором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рассматривается конфликтная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10" dirty="0">
                <a:latin typeface="Times New Roman"/>
                <a:cs typeface="Times New Roman"/>
              </a:rPr>
              <a:t>комиссия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05550" y="4073144"/>
            <a:ext cx="24193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36445" algn="l"/>
              </a:tabLst>
            </a:pPr>
            <a:r>
              <a:rPr sz="2200" spc="-10" dirty="0">
                <a:latin typeface="Times New Roman"/>
                <a:cs typeface="Times New Roman"/>
              </a:rPr>
              <a:t>рассматривает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его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9925" y="4408423"/>
            <a:ext cx="449897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апелляцию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установленном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порядке.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6683" y="129667"/>
            <a:ext cx="60382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/>
              <a:t>Продолжительность</a:t>
            </a:r>
            <a:r>
              <a:rPr sz="2800" spc="-60" dirty="0"/>
              <a:t> </a:t>
            </a:r>
            <a:r>
              <a:rPr sz="2800" spc="-10" dirty="0"/>
              <a:t>проведения</a:t>
            </a:r>
            <a:r>
              <a:rPr sz="2800" spc="-60" dirty="0"/>
              <a:t> </a:t>
            </a:r>
            <a:r>
              <a:rPr sz="2800" spc="-25" dirty="0"/>
              <a:t>ЕГЭ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39697" y="757936"/>
          <a:ext cx="7577455" cy="5090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5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1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560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Продолжительность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П,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физика,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литература,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информатика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ИКТ,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часа 55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(235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85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22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язык,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химия,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обществознание,</a:t>
                      </a:r>
                      <a:r>
                        <a:rPr sz="22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история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часа 30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(210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1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языки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(кроме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раздела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часа 10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(190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8510">
                <a:tc>
                  <a:txBody>
                    <a:bodyPr/>
                    <a:lstStyle/>
                    <a:p>
                      <a:pPr marL="91440" marR="33083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Б,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география,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китайский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(кроме</a:t>
                      </a:r>
                      <a:r>
                        <a:rPr sz="22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раздела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часа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(180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минут)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5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языки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(раздел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17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8510">
                <a:tc>
                  <a:txBody>
                    <a:bodyPr/>
                    <a:lstStyle/>
                    <a:p>
                      <a:pPr marR="67310"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китайский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язык</a:t>
                      </a:r>
                      <a:r>
                        <a:rPr sz="2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(раздел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«Говорение»)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14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минут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3123" y="13538"/>
            <a:ext cx="5521960" cy="83629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885825" marR="5080" indent="-873760">
              <a:lnSpc>
                <a:spcPts val="3030"/>
              </a:lnSpc>
              <a:spcBef>
                <a:spcPts val="475"/>
              </a:spcBef>
            </a:pPr>
            <a:r>
              <a:rPr sz="2800" dirty="0"/>
              <a:t>Перечень</a:t>
            </a:r>
            <a:r>
              <a:rPr sz="2800" spc="-125" dirty="0"/>
              <a:t> </a:t>
            </a:r>
            <a:r>
              <a:rPr sz="2800" dirty="0"/>
              <a:t>средств,</a:t>
            </a:r>
            <a:r>
              <a:rPr sz="2800" spc="-130" dirty="0"/>
              <a:t> </a:t>
            </a:r>
            <a:r>
              <a:rPr sz="2800" dirty="0"/>
              <a:t>разрешенных</a:t>
            </a:r>
            <a:r>
              <a:rPr sz="2800" spc="-114" dirty="0"/>
              <a:t> </a:t>
            </a:r>
            <a:r>
              <a:rPr sz="2800" spc="-50" dirty="0"/>
              <a:t>к </a:t>
            </a:r>
            <a:r>
              <a:rPr sz="2800" spc="-20" dirty="0"/>
              <a:t>использованию</a:t>
            </a:r>
            <a:r>
              <a:rPr sz="2800" spc="-35" dirty="0"/>
              <a:t> </a:t>
            </a:r>
            <a:r>
              <a:rPr sz="2800" dirty="0"/>
              <a:t>на</a:t>
            </a:r>
            <a:r>
              <a:rPr sz="2800" spc="-45" dirty="0"/>
              <a:t> </a:t>
            </a:r>
            <a:r>
              <a:rPr sz="2800" spc="-25" dirty="0"/>
              <a:t>ЕГЭ</a:t>
            </a:r>
            <a:endParaRPr sz="2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67854" y="856869"/>
          <a:ext cx="7620000" cy="56375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1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084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Средства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Математика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501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744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линейка,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содержащая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справочной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информации</a:t>
                      </a:r>
                      <a:r>
                        <a:rPr sz="2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(далее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линейка),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построения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чертежей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рисунков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6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Физика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480820" algn="just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линейка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построения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графиков,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оптических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электрических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схем; непрограммируемый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калькулятор, обеспечивающий</a:t>
                      </a:r>
                      <a:r>
                        <a:rPr sz="22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выполнение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арифметических</a:t>
                      </a:r>
                      <a:r>
                        <a:rPr sz="22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вычислений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(сложение,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 marR="21209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вычитание,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умножение,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деление,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извлечение корня)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вычисление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тригонометрических функций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(sin,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cos,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tg,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ctg,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arcsin,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arccos,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arctg),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осуществляющий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функций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 marR="25590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средства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связи,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хранилища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базы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данных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имеющий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доступ</a:t>
                      </a:r>
                      <a:r>
                        <a:rPr sz="2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сетям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передачи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данных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(далее –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 непрограммируемый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калькулятор)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188618" y="781938"/>
          <a:ext cx="7620000" cy="46323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1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Средства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24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2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Химия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21412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22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калькулятор; периодическая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система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химических элементов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Д.И.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Менделеева;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таблица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растворимости</a:t>
                      </a:r>
                      <a:r>
                        <a:rPr sz="2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солей,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кислот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 marR="3594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оснований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воде;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электрохимический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ряд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напряжений</a:t>
                      </a:r>
                      <a:r>
                        <a:rPr sz="2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металлов;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3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581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линейка</a:t>
                      </a:r>
                      <a:r>
                        <a:rPr sz="2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2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измерения</a:t>
                      </a:r>
                      <a:r>
                        <a:rPr sz="2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расстояний</a:t>
                      </a:r>
                      <a:r>
                        <a:rPr sz="2200" spc="-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топографической</a:t>
                      </a:r>
                      <a:r>
                        <a:rPr sz="22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карте;</a:t>
                      </a:r>
                      <a:r>
                        <a:rPr sz="2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транспортир,</a:t>
                      </a:r>
                      <a:r>
                        <a:rPr sz="22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содержащий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справочной</a:t>
                      </a:r>
                      <a:r>
                        <a:rPr sz="2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информации,</a:t>
                      </a:r>
                      <a:r>
                        <a:rPr sz="22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определения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азимутов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топографической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карте;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непрограммируемый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калькулятор;.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5EBC32-494F-43BE-B3C9-9A9E15EDD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Итоговое сочинение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A3B631-8E68-4B2D-9D6A-2FEB859E9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1376" y="1263523"/>
            <a:ext cx="7517130" cy="3108543"/>
          </a:xfrm>
        </p:spPr>
        <p:txBody>
          <a:bodyPr/>
          <a:lstStyle/>
          <a:p>
            <a:pPr indent="457200" algn="just"/>
            <a:r>
              <a:rPr lang="ru-RU" sz="3600" dirty="0"/>
              <a:t>Итоговое сочинение является обязательным для всех выпускников, освоивших программу среднего общего образования и является допуском к ГИА.</a:t>
            </a:r>
          </a:p>
          <a:p>
            <a:pPr indent="457200" algn="just"/>
            <a:endParaRPr lang="ru-RU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549F091-2AB7-4773-A4FF-46DA8A521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145918"/>
              </p:ext>
            </p:extLst>
          </p:nvPr>
        </p:nvGraphicFramePr>
        <p:xfrm>
          <a:off x="1371600" y="4191000"/>
          <a:ext cx="6751192" cy="2125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5596">
                  <a:extLst>
                    <a:ext uri="{9D8B030D-6E8A-4147-A177-3AD203B41FA5}">
                      <a16:colId xmlns:a16="http://schemas.microsoft.com/office/drawing/2014/main" val="341152691"/>
                    </a:ext>
                  </a:extLst>
                </a:gridCol>
                <a:gridCol w="3375596">
                  <a:extLst>
                    <a:ext uri="{9D8B030D-6E8A-4147-A177-3AD203B41FA5}">
                      <a16:colId xmlns:a16="http://schemas.microsoft.com/office/drawing/2014/main" val="1399692482"/>
                    </a:ext>
                  </a:extLst>
                </a:gridCol>
              </a:tblGrid>
              <a:tr h="106258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Основная 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03.12.2015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700729"/>
                  </a:ext>
                </a:extLst>
              </a:tr>
              <a:tr h="106258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Дополнительный период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04.02.2026</a:t>
                      </a:r>
                    </a:p>
                    <a:p>
                      <a:pPr algn="ctr"/>
                      <a:r>
                        <a:rPr lang="ru-RU" sz="2800" dirty="0"/>
                        <a:t>08.04.2026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73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481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240383" y="152145"/>
          <a:ext cx="7620000" cy="53943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1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8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084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Предмет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Средства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28575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3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594995" marR="132715" indent="-45465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Иностранные языки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29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технические</a:t>
                      </a:r>
                      <a:r>
                        <a:rPr sz="22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средства,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обеспечивающие воспроизведение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аудиозаписей,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содержащихся</a:t>
                      </a:r>
                      <a:r>
                        <a:rPr sz="22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2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электронных</a:t>
                      </a:r>
                      <a:r>
                        <a:rPr sz="22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носителях,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выполнения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заданий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раздела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«Аудирование»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КИМ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ЕГЭ;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компьютерная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техника,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имеющая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доступ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информационно-телекоммуникационной</a:t>
                      </a:r>
                      <a:r>
                        <a:rPr sz="2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сети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 marR="20256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«Интернет»;</a:t>
                      </a:r>
                      <a:r>
                        <a:rPr sz="2200" spc="-30" dirty="0">
                          <a:latin typeface="Times New Roman"/>
                          <a:cs typeface="Times New Roman"/>
                        </a:rPr>
                        <a:t> аудиогарнитура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выполнения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заданий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раздела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«Говорение»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КИМ</a:t>
                      </a:r>
                      <a:r>
                        <a:rPr sz="22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ЕГЭ;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28575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 marL="561975" marR="128270" indent="-424180">
                        <a:lnSpc>
                          <a:spcPct val="100000"/>
                        </a:lnSpc>
                        <a:spcBef>
                          <a:spcPts val="1615"/>
                        </a:spcBef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Информатика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5" dirty="0">
                          <a:latin typeface="Times New Roman"/>
                          <a:cs typeface="Times New Roman"/>
                        </a:rPr>
                        <a:t>ИКТ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510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компьютерная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техника,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2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имеющая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доступ</a:t>
                      </a:r>
                      <a:r>
                        <a:rPr sz="2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50" dirty="0">
                          <a:latin typeface="Times New Roman"/>
                          <a:cs typeface="Times New Roman"/>
                        </a:rPr>
                        <a:t>к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информационно-телекоммуникационной</a:t>
                      </a:r>
                      <a:r>
                        <a:rPr sz="22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сети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«Интернет»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10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447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орфографический</a:t>
                      </a:r>
                      <a:r>
                        <a:rPr sz="2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словарь,</a:t>
                      </a: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позволяющий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200" spc="-20" dirty="0">
                          <a:latin typeface="Times New Roman"/>
                          <a:cs typeface="Times New Roman"/>
                        </a:rPr>
                        <a:t>устанавливать</a:t>
                      </a:r>
                      <a:r>
                        <a:rPr sz="2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нормативное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написание</a:t>
                      </a:r>
                      <a:r>
                        <a:rPr sz="2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spc="-10" dirty="0">
                          <a:latin typeface="Times New Roman"/>
                          <a:cs typeface="Times New Roman"/>
                        </a:rPr>
                        <a:t>слов.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5B9BD4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1325625" y="5715711"/>
            <a:ext cx="7414259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день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ЕГЭ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средствах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обучения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воспитания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не </a:t>
            </a:r>
            <a:r>
              <a:rPr sz="2000" dirty="0">
                <a:latin typeface="Times New Roman"/>
                <a:cs typeface="Times New Roman"/>
              </a:rPr>
              <a:t>допускается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делать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пометки,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относящиеся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содержанию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заданий </a:t>
            </a:r>
            <a:r>
              <a:rPr sz="2000" dirty="0">
                <a:latin typeface="Times New Roman"/>
                <a:cs typeface="Times New Roman"/>
              </a:rPr>
              <a:t>КИМ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ЕГЭ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учебным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предметам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41272" y="187579"/>
            <a:ext cx="729551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</a:tabLst>
            </a:pPr>
            <a:r>
              <a:rPr sz="2200" dirty="0">
                <a:latin typeface="Times New Roman"/>
                <a:cs typeface="Times New Roman"/>
              </a:rPr>
              <a:t>Итоговые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отметки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11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класс</a:t>
            </a:r>
            <a:r>
              <a:rPr sz="2200" spc="2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определяются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как</a:t>
            </a:r>
            <a:r>
              <a:rPr sz="2200" spc="2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среднее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9822" y="522859"/>
            <a:ext cx="38868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218055" algn="l"/>
                <a:tab pos="2327910" algn="l"/>
                <a:tab pos="2926715" algn="l"/>
              </a:tabLst>
            </a:pPr>
            <a:r>
              <a:rPr sz="2200" spc="-10" dirty="0">
                <a:latin typeface="Times New Roman"/>
                <a:cs typeface="Times New Roman"/>
              </a:rPr>
              <a:t>арифметическое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25" dirty="0">
                <a:latin typeface="Times New Roman"/>
                <a:cs typeface="Times New Roman"/>
              </a:rPr>
              <a:t>полугодовых </a:t>
            </a:r>
            <a:r>
              <a:rPr sz="2200" spc="-10" dirty="0">
                <a:latin typeface="Times New Roman"/>
                <a:cs typeface="Times New Roman"/>
              </a:rPr>
              <a:t>обучающегося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за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каждый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8033" y="522859"/>
            <a:ext cx="284035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965" marR="5080" indent="-88900">
              <a:lnSpc>
                <a:spcPct val="100000"/>
              </a:lnSpc>
              <a:spcBef>
                <a:spcPts val="95"/>
              </a:spcBef>
              <a:tabLst>
                <a:tab pos="527685" algn="l"/>
                <a:tab pos="1873250" algn="l"/>
              </a:tabLst>
            </a:pPr>
            <a:r>
              <a:rPr sz="2200" spc="-50" dirty="0">
                <a:latin typeface="Times New Roman"/>
                <a:cs typeface="Times New Roman"/>
              </a:rPr>
              <a:t>и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годовых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отметок </a:t>
            </a:r>
            <a:r>
              <a:rPr sz="2200" spc="-25" dirty="0">
                <a:latin typeface="Times New Roman"/>
                <a:cs typeface="Times New Roman"/>
              </a:rPr>
              <a:t>год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42913" y="858138"/>
            <a:ext cx="18923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90040" algn="l"/>
              </a:tabLst>
            </a:pPr>
            <a:r>
              <a:rPr sz="2200" spc="-10" dirty="0">
                <a:latin typeface="Times New Roman"/>
                <a:cs typeface="Times New Roman"/>
              </a:rPr>
              <a:t>обучения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по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1272" y="1193114"/>
            <a:ext cx="7296784" cy="51289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0665" marR="635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образовательной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программе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среднего</a:t>
            </a:r>
            <a:r>
              <a:rPr sz="2200" spc="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общего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образования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32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выставляются</a:t>
            </a:r>
            <a:r>
              <a:rPr sz="2200" spc="33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32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аттестат</a:t>
            </a:r>
            <a:r>
              <a:rPr sz="2200" spc="33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целыми</a:t>
            </a:r>
            <a:r>
              <a:rPr sz="2200" spc="33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числами</a:t>
            </a:r>
            <a:r>
              <a:rPr sz="2200" spc="325" dirty="0">
                <a:latin typeface="Times New Roman"/>
                <a:cs typeface="Times New Roman"/>
              </a:rPr>
              <a:t>  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соответствии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правилами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математического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 err="1">
                <a:latin typeface="Times New Roman"/>
                <a:cs typeface="Times New Roman"/>
              </a:rPr>
              <a:t>округления</a:t>
            </a:r>
            <a:r>
              <a:rPr sz="2200" spc="-10" dirty="0">
                <a:latin typeface="Times New Roman"/>
                <a:cs typeface="Times New Roman"/>
              </a:rPr>
              <a:t>.</a:t>
            </a:r>
            <a:endParaRPr lang="ru-RU" sz="2200" spc="-10" dirty="0">
              <a:latin typeface="Times New Roman"/>
              <a:cs typeface="Times New Roman"/>
            </a:endParaRPr>
          </a:p>
          <a:p>
            <a:pPr marL="240665" marR="6350" algn="just">
              <a:lnSpc>
                <a:spcPct val="100000"/>
              </a:lnSpc>
              <a:spcBef>
                <a:spcPts val="95"/>
              </a:spcBef>
            </a:pPr>
            <a:endParaRPr lang="ru-RU" sz="2200" spc="-10" dirty="0">
              <a:latin typeface="Times New Roman"/>
              <a:cs typeface="Times New Roman"/>
            </a:endParaRPr>
          </a:p>
          <a:p>
            <a:pPr marL="240665" marR="6350" algn="just">
              <a:lnSpc>
                <a:spcPct val="100000"/>
              </a:lnSpc>
              <a:spcBef>
                <a:spcPts val="95"/>
              </a:spcBef>
            </a:pPr>
            <a:r>
              <a:rPr lang="ru-RU" sz="2200" spc="-10" dirty="0">
                <a:latin typeface="Times New Roman"/>
                <a:cs typeface="Times New Roman"/>
              </a:rPr>
              <a:t>В случае если в учебном плане образовательной организации указаны учебные курсы "Алгебра и начала математического анализа", "Геометрия" и "Вероятность и статистика", то в графе "Наименование учебных предметов" указывается учебный предмет "Математика", а итоговая отметка за 11 класс по указанному учебному предмету определяется как среднее арифметическое годовых отметок по учебным курсам "Алгебра и начала математического анализа", "Геометрия" и "Вероятность и статистика".  </a:t>
            </a:r>
          </a:p>
          <a:p>
            <a:pPr marL="240665" marR="6350" algn="just">
              <a:lnSpc>
                <a:spcPct val="100000"/>
              </a:lnSpc>
              <a:spcBef>
                <a:spcPts val="95"/>
              </a:spcBef>
            </a:pP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939595-4218-4018-8EC2-523C86673C72}"/>
              </a:ext>
            </a:extLst>
          </p:cNvPr>
          <p:cNvSpPr/>
          <p:nvPr/>
        </p:nvSpPr>
        <p:spPr>
          <a:xfrm>
            <a:off x="1143000" y="766732"/>
            <a:ext cx="784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Аттестат о среднем общем образовании с </a:t>
            </a:r>
            <a:r>
              <a:rPr lang="ru-RU" sz="2000" b="1" dirty="0"/>
              <a:t>отличием красного цвета </a:t>
            </a:r>
            <a:r>
              <a:rPr lang="ru-RU" sz="2000" dirty="0"/>
              <a:t>и приложение к нему выдаются выпускникам 11 (12) класса, завершившим обучение по образовательным программам</a:t>
            </a:r>
          </a:p>
          <a:p>
            <a:r>
              <a:rPr lang="ru-RU" sz="2000" dirty="0"/>
              <a:t>среднего общего образования, имеющим </a:t>
            </a:r>
            <a:r>
              <a:rPr lang="ru-RU" sz="2000" b="1" dirty="0"/>
              <a:t>итоговые отметки "отлично" по всем учебным предметам</a:t>
            </a:r>
            <a:r>
              <a:rPr lang="ru-RU" sz="2000" dirty="0"/>
              <a:t> учебного плана, </a:t>
            </a:r>
            <a:r>
              <a:rPr lang="ru-RU" sz="2000" dirty="0" err="1"/>
              <a:t>изучавшимся</a:t>
            </a:r>
            <a:r>
              <a:rPr lang="ru-RU" sz="2000" dirty="0"/>
              <a:t> на уровне среднего общего образования, успешно прошедшим государственную итоговую аттестацию (без учета результатов, полученных при прохождении повторной государственной итоговой аттестации) и набравшим:</a:t>
            </a:r>
          </a:p>
          <a:p>
            <a:r>
              <a:rPr lang="ru-RU" sz="2000" b="1" dirty="0"/>
              <a:t>не менее 70 баллов на ЕГЭ по учебному предмету "Русский язык" и не менее 70 баллов на ЕГЭ по одному из сдаваемых учебных предметов</a:t>
            </a:r>
            <a:r>
              <a:rPr lang="ru-RU" sz="2000" dirty="0"/>
              <a:t>, либо 5 баллов на ЕГЭ по учебному предмету "Математика" базового уровня (для выпускников, сдающих только учебные предметы "Русский язык" и "Математика" базового уровня)</a:t>
            </a:r>
          </a:p>
        </p:txBody>
      </p:sp>
    </p:spTree>
    <p:extLst>
      <p:ext uri="{BB962C8B-B14F-4D97-AF65-F5344CB8AC3E}">
        <p14:creationId xmlns:p14="http://schemas.microsoft.com/office/powerpoint/2010/main" val="2785429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5B353CD-B5E9-4ABA-8FE0-19B6A1389553}"/>
              </a:ext>
            </a:extLst>
          </p:cNvPr>
          <p:cNvSpPr/>
          <p:nvPr/>
        </p:nvSpPr>
        <p:spPr>
          <a:xfrm>
            <a:off x="1066800" y="685800"/>
            <a:ext cx="784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Аттестат о среднем общем образовании </a:t>
            </a:r>
            <a:r>
              <a:rPr lang="ru-RU" sz="2000" b="1" dirty="0"/>
              <a:t>с отличием сине-голубого цвета</a:t>
            </a:r>
            <a:r>
              <a:rPr lang="ru-RU" sz="2000" dirty="0"/>
              <a:t> и приложение к нему выдаются выпускникам 11 (12) класса, завершившим обучение по образовательным программам среднего общего образования, </a:t>
            </a:r>
            <a:r>
              <a:rPr lang="ru-RU" sz="2000" b="1" dirty="0"/>
              <a:t>имеющим по всем учебным предметам </a:t>
            </a:r>
            <a:r>
              <a:rPr lang="ru-RU" sz="2000" dirty="0"/>
              <a:t>учебного плана, </a:t>
            </a:r>
            <a:r>
              <a:rPr lang="ru-RU" sz="2000" dirty="0" err="1"/>
              <a:t>изучавшимся</a:t>
            </a:r>
            <a:r>
              <a:rPr lang="ru-RU" sz="2000" dirty="0"/>
              <a:t> на уровне среднего общего образования, </a:t>
            </a:r>
            <a:r>
              <a:rPr lang="ru-RU" sz="2000" b="1" dirty="0"/>
              <a:t>итоговые отметки успеваемости «отлично» и не более двух отметок "хорошо"</a:t>
            </a:r>
            <a:r>
              <a:rPr lang="ru-RU" sz="2000" dirty="0"/>
              <a:t> и успешно прошедшим государственную итоговую аттестацию (без учета результатов, полученных при прохождении повторной государственной итоговой аттестации) и набравшим: </a:t>
            </a:r>
          </a:p>
          <a:p>
            <a:r>
              <a:rPr lang="ru-RU" sz="2000" b="1" dirty="0"/>
              <a:t>не менее 60 баллов на ЕГЭ по учебному предмету "Русский язык" и не менее 60 баллов на ЕГЭ по одному из сдаваемых учебных предметов</a:t>
            </a:r>
            <a:r>
              <a:rPr lang="ru-RU" sz="2000" dirty="0"/>
              <a:t>, либо 5 баллов на ЕГЭ по учебному предмету "Математика" базового уровня (для выпускников, сдающих только учебные предметы "Русский язык" и "Математика" базового уровня)</a:t>
            </a:r>
          </a:p>
        </p:txBody>
      </p:sp>
    </p:spTree>
    <p:extLst>
      <p:ext uri="{BB962C8B-B14F-4D97-AF65-F5344CB8AC3E}">
        <p14:creationId xmlns:p14="http://schemas.microsoft.com/office/powerpoint/2010/main" val="250287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0067" y="14097"/>
            <a:ext cx="60293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Порядок</a:t>
            </a:r>
            <a:r>
              <a:rPr spc="-135" dirty="0"/>
              <a:t> </a:t>
            </a:r>
            <a:r>
              <a:rPr spc="-20" dirty="0"/>
              <a:t>проведения</a:t>
            </a:r>
            <a:r>
              <a:rPr spc="-155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1376" y="748029"/>
            <a:ext cx="7517130" cy="59531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526415" marR="5080" indent="-514350" algn="just">
              <a:lnSpc>
                <a:spcPts val="2380"/>
              </a:lnSpc>
              <a:spcBef>
                <a:spcPts val="390"/>
              </a:spcBef>
              <a:buAutoNum type="arabicPeriod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Пункты</a:t>
            </a:r>
            <a:r>
              <a:rPr sz="2200" spc="5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проведения</a:t>
            </a:r>
            <a:r>
              <a:rPr sz="2200" spc="5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экзаменов</a:t>
            </a:r>
            <a:r>
              <a:rPr sz="2200" spc="5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(ППЭ)</a:t>
            </a:r>
            <a:r>
              <a:rPr sz="2200" spc="52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оборудуются 	</a:t>
            </a:r>
            <a:r>
              <a:rPr sz="2200" dirty="0">
                <a:latin typeface="Times New Roman"/>
                <a:cs typeface="Times New Roman"/>
              </a:rPr>
              <a:t>стационарными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(или)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переносными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металлоискателями; 	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21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204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аудитории</a:t>
            </a:r>
            <a:r>
              <a:rPr sz="2200" spc="204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204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оборудуются</a:t>
            </a:r>
            <a:r>
              <a:rPr sz="2200" spc="21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средствами 	видеонаблюдения;</a:t>
            </a:r>
            <a:endParaRPr sz="2200" dirty="0">
              <a:latin typeface="Times New Roman"/>
              <a:cs typeface="Times New Roman"/>
            </a:endParaRPr>
          </a:p>
          <a:p>
            <a:pPr marL="526415" marR="8255" indent="-514350" algn="just">
              <a:lnSpc>
                <a:spcPts val="2380"/>
              </a:lnSpc>
              <a:spcBef>
                <a:spcPts val="985"/>
              </a:spcBef>
              <a:buAutoNum type="arabicPeriod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3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день</a:t>
            </a:r>
            <a:r>
              <a:rPr sz="2200" spc="3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3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</a:t>
            </a:r>
            <a:r>
              <a:rPr sz="2200" spc="3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3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должен</a:t>
            </a:r>
            <a:r>
              <a:rPr sz="2200" spc="3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прибыть</a:t>
            </a:r>
            <a:r>
              <a:rPr sz="2200" spc="3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ППЭ 	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менее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чем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 err="1">
                <a:latin typeface="Times New Roman"/>
                <a:cs typeface="Times New Roman"/>
              </a:rPr>
              <a:t>за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lang="ru-RU" sz="2200" spc="75" dirty="0">
                <a:latin typeface="Times New Roman"/>
                <a:cs typeface="Times New Roman"/>
              </a:rPr>
              <a:t>60</a:t>
            </a:r>
            <a:r>
              <a:rPr sz="2200" spc="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минут</a:t>
            </a:r>
            <a:r>
              <a:rPr sz="2200" spc="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его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начала.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Вход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участников 	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начинается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09.00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местному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времени.</a:t>
            </a:r>
            <a:endParaRPr sz="2200" dirty="0">
              <a:latin typeface="Times New Roman"/>
              <a:cs typeface="Times New Roman"/>
            </a:endParaRPr>
          </a:p>
          <a:p>
            <a:pPr marL="526415" marR="8255" indent="-514350" algn="just">
              <a:lnSpc>
                <a:spcPts val="2380"/>
              </a:lnSpc>
              <a:spcBef>
                <a:spcPts val="994"/>
              </a:spcBef>
              <a:buAutoNum type="arabicPeriod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Допуск</a:t>
            </a:r>
            <a:r>
              <a:rPr sz="2200" spc="1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участников</a:t>
            </a:r>
            <a:r>
              <a:rPr sz="2200" spc="1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1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6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1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осуществляется</a:t>
            </a:r>
            <a:r>
              <a:rPr sz="2200" spc="165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при 	</a:t>
            </a:r>
            <a:r>
              <a:rPr sz="2200" b="1" dirty="0">
                <a:latin typeface="Times New Roman"/>
                <a:cs typeface="Times New Roman"/>
              </a:rPr>
              <a:t>наличии</a:t>
            </a:r>
            <a:r>
              <a:rPr sz="2200" b="1" spc="42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у</a:t>
            </a:r>
            <a:r>
              <a:rPr sz="2200" b="1" spc="43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них</a:t>
            </a:r>
            <a:r>
              <a:rPr sz="2200" b="1" spc="42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документов,</a:t>
            </a:r>
            <a:r>
              <a:rPr sz="2200" b="1" spc="43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удостоверяющих</a:t>
            </a:r>
            <a:r>
              <a:rPr sz="2200" b="1" spc="425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их 	</a:t>
            </a:r>
            <a:r>
              <a:rPr sz="2200" b="1" dirty="0">
                <a:latin typeface="Times New Roman"/>
                <a:cs typeface="Times New Roman"/>
              </a:rPr>
              <a:t>личность,</a:t>
            </a:r>
            <a:r>
              <a:rPr sz="2200" b="1" spc="1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1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при</a:t>
            </a:r>
            <a:r>
              <a:rPr sz="2200" b="1" spc="1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наличии</a:t>
            </a:r>
            <a:r>
              <a:rPr sz="2200" b="1" spc="1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их</a:t>
            </a:r>
            <a:r>
              <a:rPr sz="2200" b="1" spc="1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1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списках</a:t>
            </a:r>
            <a:r>
              <a:rPr sz="2200" b="1" spc="17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распределения 	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данный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ППЭ</a:t>
            </a:r>
            <a:r>
              <a:rPr sz="2200" spc="-20" dirty="0">
                <a:latin typeface="Times New Roman"/>
                <a:cs typeface="Times New Roman"/>
              </a:rPr>
              <a:t>.</a:t>
            </a:r>
            <a:endParaRPr sz="2200" dirty="0">
              <a:latin typeface="Times New Roman"/>
              <a:cs typeface="Times New Roman"/>
            </a:endParaRPr>
          </a:p>
          <a:p>
            <a:pPr marL="526415" marR="5715" indent="-514350" algn="just">
              <a:lnSpc>
                <a:spcPct val="90000"/>
              </a:lnSpc>
              <a:spcBef>
                <a:spcPts val="955"/>
              </a:spcBef>
              <a:buAutoNum type="arabicPeriod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день</a:t>
            </a:r>
            <a:r>
              <a:rPr sz="2200" spc="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проведения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(в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период</a:t>
            </a:r>
            <a:r>
              <a:rPr sz="2200" spc="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момента</a:t>
            </a:r>
            <a:r>
              <a:rPr sz="2200" spc="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входа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	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3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окончания</a:t>
            </a:r>
            <a:r>
              <a:rPr sz="2200" spc="3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экзамена)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участникам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ЕГЭ 	</a:t>
            </a:r>
            <a:r>
              <a:rPr sz="2200" dirty="0">
                <a:latin typeface="Times New Roman"/>
                <a:cs typeface="Times New Roman"/>
              </a:rPr>
              <a:t>запрещается</a:t>
            </a:r>
            <a:r>
              <a:rPr sz="2200" spc="3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иметь</a:t>
            </a:r>
            <a:r>
              <a:rPr sz="2200" spc="2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2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себе</a:t>
            </a:r>
            <a:r>
              <a:rPr sz="2200" spc="2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уведомление</a:t>
            </a:r>
            <a:r>
              <a:rPr sz="2200" spc="2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</a:t>
            </a:r>
            <a:r>
              <a:rPr sz="2200" spc="2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регистрации 	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экзамены,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средства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связи,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электронно-вычислительную 	</a:t>
            </a:r>
            <a:r>
              <a:rPr sz="2200" dirty="0">
                <a:latin typeface="Times New Roman"/>
                <a:cs typeface="Times New Roman"/>
              </a:rPr>
              <a:t>технику,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spc="-30" dirty="0">
                <a:latin typeface="Times New Roman"/>
                <a:cs typeface="Times New Roman"/>
              </a:rPr>
              <a:t>фото-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аудио-</a:t>
            </a:r>
            <a:r>
              <a:rPr sz="2200" spc="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видеоаппаратуру,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справочные 	</a:t>
            </a:r>
            <a:r>
              <a:rPr sz="2200" dirty="0">
                <a:latin typeface="Times New Roman"/>
                <a:cs typeface="Times New Roman"/>
              </a:rPr>
              <a:t>материалы,</a:t>
            </a:r>
            <a:r>
              <a:rPr sz="2200" spc="409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письменные</a:t>
            </a:r>
            <a:r>
              <a:rPr sz="2200" b="1" spc="40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заметки</a:t>
            </a:r>
            <a:r>
              <a:rPr sz="2200" b="1" spc="4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4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иные</a:t>
            </a:r>
            <a:r>
              <a:rPr sz="2200" spc="409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средства 	</a:t>
            </a:r>
            <a:r>
              <a:rPr sz="2200" dirty="0">
                <a:latin typeface="Times New Roman"/>
                <a:cs typeface="Times New Roman"/>
              </a:rPr>
              <a:t>хранения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передачи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информации.</a:t>
            </a:r>
            <a:endParaRPr sz="2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dirty="0"/>
              <a:t>Порядок</a:t>
            </a:r>
            <a:r>
              <a:rPr spc="-185" dirty="0"/>
              <a:t> </a:t>
            </a:r>
            <a:r>
              <a:rPr dirty="0"/>
              <a:t>проведения</a:t>
            </a:r>
            <a:r>
              <a:rPr spc="-190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1376" y="1263523"/>
            <a:ext cx="360552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940">
              <a:lnSpc>
                <a:spcPct val="100000"/>
              </a:lnSpc>
              <a:spcBef>
                <a:spcPts val="95"/>
              </a:spcBef>
              <a:tabLst>
                <a:tab pos="980440" algn="l"/>
                <a:tab pos="2051685" algn="l"/>
              </a:tabLst>
            </a:pPr>
            <a:r>
              <a:rPr sz="2200" spc="-25" dirty="0">
                <a:latin typeface="Times New Roman"/>
                <a:cs typeface="Times New Roman"/>
              </a:rPr>
              <a:t>Во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время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проведения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905635" algn="l"/>
                <a:tab pos="3332479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запрещается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выносить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из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94528" y="1263523"/>
            <a:ext cx="37312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7790" marR="5080" indent="-85725">
              <a:lnSpc>
                <a:spcPct val="100000"/>
              </a:lnSpc>
              <a:spcBef>
                <a:spcPts val="95"/>
              </a:spcBef>
              <a:tabLst>
                <a:tab pos="1446530" algn="l"/>
                <a:tab pos="1611630" algn="l"/>
                <a:tab pos="3199765" algn="l"/>
              </a:tabLst>
            </a:pPr>
            <a:r>
              <a:rPr sz="2200" spc="-10" dirty="0">
                <a:latin typeface="Times New Roman"/>
                <a:cs typeface="Times New Roman"/>
              </a:rPr>
              <a:t>экзамена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участникам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ЕГЭ </a:t>
            </a:r>
            <a:r>
              <a:rPr sz="2200" spc="-10" dirty="0">
                <a:latin typeface="Times New Roman"/>
                <a:cs typeface="Times New Roman"/>
              </a:rPr>
              <a:t>аудиторий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10" dirty="0">
                <a:latin typeface="Times New Roman"/>
                <a:cs typeface="Times New Roman"/>
              </a:rPr>
              <a:t>экзаменационные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11376" y="1934336"/>
            <a:ext cx="751776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материалы,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том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числе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КИМ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1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черновики</a:t>
            </a:r>
            <a:r>
              <a:rPr sz="2200" spc="1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бумажном</a:t>
            </a:r>
            <a:r>
              <a:rPr sz="2200" spc="19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или </a:t>
            </a:r>
            <a:r>
              <a:rPr sz="2200" dirty="0">
                <a:latin typeface="Times New Roman"/>
                <a:cs typeface="Times New Roman"/>
              </a:rPr>
              <a:t>электронном</a:t>
            </a:r>
            <a:r>
              <a:rPr sz="2200" spc="41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носителях,</a:t>
            </a:r>
            <a:r>
              <a:rPr sz="2200" spc="42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письменные</a:t>
            </a:r>
            <a:r>
              <a:rPr sz="2200" spc="42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принадлежности, </a:t>
            </a:r>
            <a:r>
              <a:rPr sz="2200" dirty="0">
                <a:latin typeface="Times New Roman"/>
                <a:cs typeface="Times New Roman"/>
              </a:rPr>
              <a:t>письменные</a:t>
            </a:r>
            <a:r>
              <a:rPr sz="2200" spc="5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заметки</a:t>
            </a:r>
            <a:r>
              <a:rPr sz="2200" spc="5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5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иные</a:t>
            </a:r>
            <a:r>
              <a:rPr sz="2200" spc="5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средства</a:t>
            </a:r>
            <a:r>
              <a:rPr sz="2200" spc="50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хранения</a:t>
            </a:r>
            <a:r>
              <a:rPr sz="2200" spc="50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509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передачи информации,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фотографировать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экзаменационные материалы.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11376" y="3402329"/>
            <a:ext cx="347726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69240">
              <a:lnSpc>
                <a:spcPct val="100000"/>
              </a:lnSpc>
              <a:spcBef>
                <a:spcPts val="95"/>
              </a:spcBef>
              <a:tabLst>
                <a:tab pos="1812289" algn="l"/>
                <a:tab pos="2381250" algn="l"/>
                <a:tab pos="2716530" algn="l"/>
                <a:tab pos="3340100" algn="l"/>
              </a:tabLst>
            </a:pPr>
            <a:r>
              <a:rPr sz="2200" spc="-10" dirty="0">
                <a:latin typeface="Times New Roman"/>
                <a:cs typeface="Times New Roman"/>
              </a:rPr>
              <a:t>Рекомендуется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взять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с </a:t>
            </a:r>
            <a:r>
              <a:rPr sz="2200" spc="-10" dirty="0">
                <a:latin typeface="Times New Roman"/>
                <a:cs typeface="Times New Roman"/>
              </a:rPr>
              <a:t>необходимые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вещи.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Иные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93360" y="3402329"/>
            <a:ext cx="9258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5740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Times New Roman"/>
                <a:cs typeface="Times New Roman"/>
              </a:rPr>
              <a:t>собой личные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98641" y="3402329"/>
            <a:ext cx="28282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3985">
              <a:lnSpc>
                <a:spcPct val="100000"/>
              </a:lnSpc>
              <a:spcBef>
                <a:spcPts val="95"/>
              </a:spcBef>
              <a:tabLst>
                <a:tab pos="756285" algn="l"/>
                <a:tab pos="845819" algn="l"/>
                <a:tab pos="2032000" algn="l"/>
                <a:tab pos="2296795" algn="l"/>
              </a:tabLst>
            </a:pPr>
            <a:r>
              <a:rPr sz="2200" spc="-35" dirty="0">
                <a:latin typeface="Times New Roman"/>
                <a:cs typeface="Times New Roman"/>
              </a:rPr>
              <a:t>на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экзамен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40" dirty="0">
                <a:latin typeface="Times New Roman"/>
                <a:cs typeface="Times New Roman"/>
              </a:rPr>
              <a:t>только </a:t>
            </a:r>
            <a:r>
              <a:rPr sz="2200" spc="-20" dirty="0">
                <a:latin typeface="Times New Roman"/>
                <a:cs typeface="Times New Roman"/>
              </a:rPr>
              <a:t>вещи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10" dirty="0">
                <a:latin typeface="Times New Roman"/>
                <a:cs typeface="Times New Roman"/>
              </a:rPr>
              <a:t>участники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ЕГЭ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11376" y="4073144"/>
            <a:ext cx="7515859" cy="170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обязаны</a:t>
            </a:r>
            <a:r>
              <a:rPr sz="2200" spc="2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оставить</a:t>
            </a:r>
            <a:r>
              <a:rPr sz="2200" spc="2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2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входа</a:t>
            </a:r>
            <a:r>
              <a:rPr sz="2200" spc="2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ППЭ</a:t>
            </a:r>
            <a:r>
              <a:rPr sz="2200" spc="2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специально</a:t>
            </a:r>
            <a:r>
              <a:rPr sz="2200" spc="2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выделенном </a:t>
            </a:r>
            <a:r>
              <a:rPr sz="2200" dirty="0">
                <a:latin typeface="Times New Roman"/>
                <a:cs typeface="Times New Roman"/>
              </a:rPr>
              <a:t>месте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(помещении)</a:t>
            </a:r>
            <a:r>
              <a:rPr sz="2200" spc="3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3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хранения</a:t>
            </a:r>
            <a:r>
              <a:rPr sz="2200" spc="3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личных</a:t>
            </a:r>
            <a:r>
              <a:rPr sz="2200" spc="3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вещей</a:t>
            </a:r>
            <a:r>
              <a:rPr sz="2200" spc="3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участников </a:t>
            </a:r>
            <a:r>
              <a:rPr sz="2200" dirty="0">
                <a:latin typeface="Times New Roman"/>
                <a:cs typeface="Times New Roman"/>
              </a:rPr>
              <a:t>ЕГЭ.</a:t>
            </a:r>
            <a:r>
              <a:rPr sz="2200" spc="5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Указанное</a:t>
            </a:r>
            <a:r>
              <a:rPr sz="2200" spc="5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место</a:t>
            </a:r>
            <a:r>
              <a:rPr sz="2200" spc="5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5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личных</a:t>
            </a:r>
            <a:r>
              <a:rPr sz="2200" spc="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вещей</a:t>
            </a:r>
            <a:r>
              <a:rPr sz="2200" spc="5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участников  </a:t>
            </a:r>
            <a:r>
              <a:rPr sz="2200" spc="-25" dirty="0">
                <a:latin typeface="Times New Roman"/>
                <a:cs typeface="Times New Roman"/>
              </a:rPr>
              <a:t>ЕГЭ </a:t>
            </a:r>
            <a:r>
              <a:rPr sz="2200" dirty="0">
                <a:latin typeface="Times New Roman"/>
                <a:cs typeface="Times New Roman"/>
              </a:rPr>
              <a:t>организуется</a:t>
            </a:r>
            <a:r>
              <a:rPr sz="2200" spc="33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33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установленной</a:t>
            </a:r>
            <a:r>
              <a:rPr sz="2200" spc="32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рамки</a:t>
            </a:r>
            <a:r>
              <a:rPr sz="2200" spc="33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стационарного металлоискателя.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dirty="0"/>
              <a:t>Порядок</a:t>
            </a:r>
            <a:r>
              <a:rPr spc="-185" dirty="0"/>
              <a:t> </a:t>
            </a:r>
            <a:r>
              <a:rPr dirty="0"/>
              <a:t>проведения</a:t>
            </a:r>
            <a:r>
              <a:rPr spc="-190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1376" y="1229994"/>
            <a:ext cx="7517130" cy="5268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050" indent="-514350" algn="just">
              <a:lnSpc>
                <a:spcPts val="2510"/>
              </a:lnSpc>
              <a:spcBef>
                <a:spcPts val="95"/>
              </a:spcBef>
              <a:buAutoNum type="arabicPeriod" startAt="5"/>
              <a:tabLst>
                <a:tab pos="527050" algn="l"/>
              </a:tabLst>
            </a:pP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2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всем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учебным</a:t>
            </a:r>
            <a:r>
              <a:rPr sz="2200" spc="25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предметам</a:t>
            </a:r>
            <a:r>
              <a:rPr sz="2200" spc="2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начинается</a:t>
            </a:r>
            <a:r>
              <a:rPr sz="2200" spc="2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2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10.00</a:t>
            </a:r>
            <a:r>
              <a:rPr sz="2200" b="1" spc="26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</a:t>
            </a:r>
            <a:endParaRPr sz="2200">
              <a:latin typeface="Times New Roman"/>
              <a:cs typeface="Times New Roman"/>
            </a:endParaRPr>
          </a:p>
          <a:p>
            <a:pPr marL="527685" algn="just">
              <a:lnSpc>
                <a:spcPts val="2510"/>
              </a:lnSpc>
            </a:pPr>
            <a:r>
              <a:rPr sz="2200" dirty="0">
                <a:latin typeface="Times New Roman"/>
                <a:cs typeface="Times New Roman"/>
              </a:rPr>
              <a:t>местному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времени.</a:t>
            </a:r>
            <a:endParaRPr sz="2200">
              <a:latin typeface="Times New Roman"/>
              <a:cs typeface="Times New Roman"/>
            </a:endParaRPr>
          </a:p>
          <a:p>
            <a:pPr marL="526415" marR="5080" indent="-514350" algn="just">
              <a:lnSpc>
                <a:spcPts val="2380"/>
              </a:lnSpc>
              <a:spcBef>
                <a:spcPts val="1030"/>
              </a:spcBef>
              <a:buAutoNum type="arabicPeriod" startAt="6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Если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опоздал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экзамен,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он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допускается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к 	</a:t>
            </a:r>
            <a:r>
              <a:rPr sz="2200" dirty="0">
                <a:latin typeface="Times New Roman"/>
                <a:cs typeface="Times New Roman"/>
              </a:rPr>
              <a:t>сдаче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установленном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порядке,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этом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b="1" spc="-10" dirty="0">
                <a:latin typeface="Times New Roman"/>
                <a:cs typeface="Times New Roman"/>
              </a:rPr>
              <a:t>время 	</a:t>
            </a:r>
            <a:r>
              <a:rPr sz="2200" spc="-10" dirty="0">
                <a:latin typeface="Times New Roman"/>
                <a:cs typeface="Times New Roman"/>
              </a:rPr>
              <a:t>окончания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-7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продлевается</a:t>
            </a:r>
            <a:r>
              <a:rPr sz="2200" spc="-1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551815" marR="6350" algn="just">
              <a:lnSpc>
                <a:spcPct val="90000"/>
              </a:lnSpc>
              <a:spcBef>
                <a:spcPts val="965"/>
              </a:spcBef>
            </a:pP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случае</a:t>
            </a:r>
            <a:r>
              <a:rPr sz="2200" spc="2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проведения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28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иностранным</a:t>
            </a:r>
            <a:r>
              <a:rPr sz="2200" spc="29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языкам </a:t>
            </a:r>
            <a:r>
              <a:rPr sz="2200" dirty="0">
                <a:latin typeface="Times New Roman"/>
                <a:cs typeface="Times New Roman"/>
              </a:rPr>
              <a:t>(письменная</a:t>
            </a:r>
            <a:r>
              <a:rPr sz="2200" spc="18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часть,</a:t>
            </a:r>
            <a:r>
              <a:rPr sz="2200" spc="18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раздел</a:t>
            </a:r>
            <a:r>
              <a:rPr sz="2200" spc="18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«Аудирование»)</a:t>
            </a:r>
            <a:r>
              <a:rPr sz="2200" spc="19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допуск </a:t>
            </a:r>
            <a:r>
              <a:rPr sz="2200" dirty="0">
                <a:latin typeface="Times New Roman"/>
                <a:cs typeface="Times New Roman"/>
              </a:rPr>
              <a:t>опоздавших</a:t>
            </a:r>
            <a:r>
              <a:rPr sz="2200" spc="2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участников</a:t>
            </a:r>
            <a:r>
              <a:rPr sz="2200" spc="2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2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аудиторию</a:t>
            </a:r>
            <a:r>
              <a:rPr sz="2200" spc="2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после</a:t>
            </a:r>
            <a:r>
              <a:rPr sz="2200" b="1" spc="27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включения </a:t>
            </a:r>
            <a:r>
              <a:rPr sz="2200" b="1" spc="-30" dirty="0">
                <a:latin typeface="Times New Roman"/>
                <a:cs typeface="Times New Roman"/>
              </a:rPr>
              <a:t>аудиозаписи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осуществляется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(за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исключением,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если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аудитории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нет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других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участников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или,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если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участники</a:t>
            </a:r>
            <a:r>
              <a:rPr sz="2200" spc="1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аудитории</a:t>
            </a:r>
            <a:r>
              <a:rPr sz="2200" spc="20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завершили</a:t>
            </a:r>
            <a:r>
              <a:rPr sz="2200" spc="204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прослушивание</a:t>
            </a:r>
            <a:r>
              <a:rPr sz="2200" spc="19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аудиозаписи). </a:t>
            </a:r>
            <a:r>
              <a:rPr sz="2200" b="1" dirty="0">
                <a:latin typeface="Times New Roman"/>
                <a:cs typeface="Times New Roman"/>
              </a:rPr>
              <a:t>Персональное</a:t>
            </a:r>
            <a:r>
              <a:rPr sz="2200" b="1" spc="6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аудирование</a:t>
            </a:r>
            <a:r>
              <a:rPr sz="2200" b="1" spc="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опоздавших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участников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47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проводится</a:t>
            </a:r>
            <a:r>
              <a:rPr sz="2200" b="1" spc="4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(за</a:t>
            </a:r>
            <a:r>
              <a:rPr sz="2200" spc="4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исключением</a:t>
            </a:r>
            <a:r>
              <a:rPr sz="2200" spc="4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случая,</a:t>
            </a:r>
            <a:r>
              <a:rPr sz="2200" spc="4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когда</a:t>
            </a:r>
            <a:r>
              <a:rPr sz="2200" spc="484" dirty="0">
                <a:latin typeface="Times New Roman"/>
                <a:cs typeface="Times New Roman"/>
              </a:rPr>
              <a:t> 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spc="-30" dirty="0">
                <a:latin typeface="Times New Roman"/>
                <a:cs typeface="Times New Roman"/>
              </a:rPr>
              <a:t>аудитории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нет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других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участников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экзамена).</a:t>
            </a:r>
            <a:endParaRPr sz="2200">
              <a:latin typeface="Times New Roman"/>
              <a:cs typeface="Times New Roman"/>
            </a:endParaRPr>
          </a:p>
          <a:p>
            <a:pPr marL="551815" marR="9525" algn="just">
              <a:lnSpc>
                <a:spcPts val="2380"/>
              </a:lnSpc>
              <a:spcBef>
                <a:spcPts val="1030"/>
              </a:spcBef>
            </a:pPr>
            <a:r>
              <a:rPr sz="2200" dirty="0">
                <a:latin typeface="Times New Roman"/>
                <a:cs typeface="Times New Roman"/>
              </a:rPr>
              <a:t>Повторный</a:t>
            </a:r>
            <a:r>
              <a:rPr sz="2200" spc="36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общий</a:t>
            </a:r>
            <a:r>
              <a:rPr sz="2200" spc="365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инструктаж</a:t>
            </a:r>
            <a:r>
              <a:rPr sz="2200" b="1" spc="37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360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опоздавших участников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проводится</a:t>
            </a:r>
            <a:r>
              <a:rPr sz="2200" spc="-1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dirty="0"/>
              <a:t>Порядок</a:t>
            </a:r>
            <a:r>
              <a:rPr spc="-185" dirty="0"/>
              <a:t> </a:t>
            </a:r>
            <a:r>
              <a:rPr dirty="0"/>
              <a:t>проведения</a:t>
            </a:r>
            <a:r>
              <a:rPr spc="-190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7615" y="1017523"/>
            <a:ext cx="7516495" cy="569722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526415" marR="5080" indent="-514350" algn="just">
              <a:lnSpc>
                <a:spcPts val="2380"/>
              </a:lnSpc>
              <a:spcBef>
                <a:spcPts val="390"/>
              </a:spcBef>
              <a:buAutoNum type="arabicPeriod" startAt="7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Участники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занимают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рабочие места в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аудитории 	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4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соответствии</a:t>
            </a:r>
            <a:r>
              <a:rPr sz="2200" spc="4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</a:t>
            </a:r>
            <a:r>
              <a:rPr sz="2200" spc="4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списками</a:t>
            </a:r>
            <a:r>
              <a:rPr sz="2200" spc="45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распределения.</a:t>
            </a:r>
            <a:r>
              <a:rPr sz="2200" spc="47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Изменение 	</a:t>
            </a:r>
            <a:r>
              <a:rPr sz="2200" b="1" spc="-20" dirty="0">
                <a:latin typeface="Times New Roman"/>
                <a:cs typeface="Times New Roman"/>
              </a:rPr>
              <a:t>рабочего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места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запрещено.</a:t>
            </a:r>
            <a:endParaRPr sz="2200">
              <a:latin typeface="Times New Roman"/>
              <a:cs typeface="Times New Roman"/>
            </a:endParaRPr>
          </a:p>
          <a:p>
            <a:pPr marL="526415" marR="5080" indent="-514350" algn="just">
              <a:lnSpc>
                <a:spcPct val="90000"/>
              </a:lnSpc>
              <a:spcBef>
                <a:spcPts val="955"/>
              </a:spcBef>
              <a:buAutoNum type="arabicPeriod" startAt="7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Экзаменационная</a:t>
            </a:r>
            <a:r>
              <a:rPr sz="2200" spc="400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работа</a:t>
            </a:r>
            <a:r>
              <a:rPr sz="2200" spc="405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выполняется</a:t>
            </a:r>
            <a:r>
              <a:rPr sz="2200" spc="405" dirty="0">
                <a:latin typeface="Times New Roman"/>
                <a:cs typeface="Times New Roman"/>
              </a:rPr>
              <a:t>    </a:t>
            </a:r>
            <a:r>
              <a:rPr sz="2200" b="1" spc="-10" dirty="0">
                <a:latin typeface="Times New Roman"/>
                <a:cs typeface="Times New Roman"/>
              </a:rPr>
              <a:t>гелевой</a:t>
            </a:r>
            <a:r>
              <a:rPr sz="2200" spc="-10" dirty="0">
                <a:latin typeface="Times New Roman"/>
                <a:cs typeface="Times New Roman"/>
              </a:rPr>
              <a:t>, 	</a:t>
            </a:r>
            <a:r>
              <a:rPr sz="2200" dirty="0">
                <a:latin typeface="Times New Roman"/>
                <a:cs typeface="Times New Roman"/>
              </a:rPr>
              <a:t>капиллярной</a:t>
            </a:r>
            <a:r>
              <a:rPr sz="2200" spc="45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ручкой</a:t>
            </a:r>
            <a:r>
              <a:rPr sz="2200" b="1" spc="45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44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чернилами</a:t>
            </a:r>
            <a:r>
              <a:rPr sz="2200" spc="45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черного</a:t>
            </a:r>
            <a:r>
              <a:rPr sz="2200" b="1" spc="455" dirty="0">
                <a:latin typeface="Times New Roman"/>
                <a:cs typeface="Times New Roman"/>
              </a:rPr>
              <a:t>  </a:t>
            </a:r>
            <a:r>
              <a:rPr sz="2200" b="1" spc="-10" dirty="0">
                <a:latin typeface="Times New Roman"/>
                <a:cs typeface="Times New Roman"/>
              </a:rPr>
              <a:t>цвета</a:t>
            </a:r>
            <a:r>
              <a:rPr sz="2200" spc="-10" dirty="0">
                <a:latin typeface="Times New Roman"/>
                <a:cs typeface="Times New Roman"/>
              </a:rPr>
              <a:t>. 	</a:t>
            </a:r>
            <a:r>
              <a:rPr sz="2200" dirty="0">
                <a:latin typeface="Times New Roman"/>
                <a:cs typeface="Times New Roman"/>
              </a:rPr>
              <a:t>Экзаменационные</a:t>
            </a:r>
            <a:r>
              <a:rPr sz="2200" spc="50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работы,</a:t>
            </a:r>
            <a:r>
              <a:rPr sz="2200" spc="50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выполненные</a:t>
            </a:r>
            <a:r>
              <a:rPr sz="2200" spc="50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другими 	</a:t>
            </a:r>
            <a:r>
              <a:rPr sz="2200" dirty="0">
                <a:latin typeface="Times New Roman"/>
                <a:cs typeface="Times New Roman"/>
              </a:rPr>
              <a:t>письменными</a:t>
            </a:r>
            <a:r>
              <a:rPr sz="2200" spc="4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принадлежностями,</a:t>
            </a:r>
            <a:r>
              <a:rPr sz="2200" spc="4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45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обрабатываются</a:t>
            </a:r>
            <a:r>
              <a:rPr sz="2200" spc="45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и 	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проверяются.</a:t>
            </a:r>
            <a:endParaRPr sz="2200">
              <a:latin typeface="Times New Roman"/>
              <a:cs typeface="Times New Roman"/>
            </a:endParaRPr>
          </a:p>
          <a:p>
            <a:pPr marL="526415" marR="6350" indent="-514350" algn="just">
              <a:lnSpc>
                <a:spcPct val="90000"/>
              </a:lnSpc>
              <a:spcBef>
                <a:spcPts val="1010"/>
              </a:spcBef>
              <a:buAutoNum type="arabicPeriod" startAt="7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Участник</a:t>
            </a:r>
            <a:r>
              <a:rPr sz="2200" spc="355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350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может</a:t>
            </a:r>
            <a:r>
              <a:rPr sz="2200" b="1" spc="35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35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выполнении</a:t>
            </a:r>
            <a:r>
              <a:rPr sz="2200" spc="355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работы 	</a:t>
            </a:r>
            <a:r>
              <a:rPr sz="2200" b="1" dirty="0">
                <a:latin typeface="Times New Roman"/>
                <a:cs typeface="Times New Roman"/>
              </a:rPr>
              <a:t>использовать</a:t>
            </a:r>
            <a:r>
              <a:rPr sz="2200" b="1" spc="2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черновики</a:t>
            </a:r>
            <a:r>
              <a:rPr sz="2200" b="1" spc="2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со</a:t>
            </a:r>
            <a:r>
              <a:rPr sz="2200" b="1" spc="2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штампом</a:t>
            </a:r>
            <a:r>
              <a:rPr sz="2200" b="1" spc="2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образовательной 	</a:t>
            </a:r>
            <a:r>
              <a:rPr sz="2200" dirty="0">
                <a:latin typeface="Times New Roman"/>
                <a:cs typeface="Times New Roman"/>
              </a:rPr>
              <a:t>организации,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базе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которой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организован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ППЭ,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делать 	</a:t>
            </a:r>
            <a:r>
              <a:rPr sz="2200" b="1" dirty="0">
                <a:latin typeface="Times New Roman"/>
                <a:cs typeface="Times New Roman"/>
              </a:rPr>
              <a:t>пометки</a:t>
            </a:r>
            <a:r>
              <a:rPr sz="2200" b="1" spc="459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47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КИМ</a:t>
            </a:r>
            <a:r>
              <a:rPr sz="2200" b="1" spc="4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(в</a:t>
            </a:r>
            <a:r>
              <a:rPr sz="2200" spc="4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случае</a:t>
            </a:r>
            <a:r>
              <a:rPr sz="2200" spc="4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проведения</a:t>
            </a:r>
            <a:r>
              <a:rPr sz="2200" spc="4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470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по 	</a:t>
            </a:r>
            <a:r>
              <a:rPr sz="2200" b="1" dirty="0">
                <a:latin typeface="Times New Roman"/>
                <a:cs typeface="Times New Roman"/>
              </a:rPr>
              <a:t>иностранным</a:t>
            </a:r>
            <a:r>
              <a:rPr sz="2200" b="1" spc="-3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языкам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(раздел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«Говорение»)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черновики 	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-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выдаются</a:t>
            </a:r>
            <a:r>
              <a:rPr sz="2200" spc="-10" dirty="0">
                <a:latin typeface="Times New Roman"/>
                <a:cs typeface="Times New Roman"/>
              </a:rPr>
              <a:t>).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75"/>
              </a:spcBef>
            </a:pPr>
            <a:endParaRPr sz="2200">
              <a:latin typeface="Times New Roman"/>
              <a:cs typeface="Times New Roman"/>
            </a:endParaRPr>
          </a:p>
          <a:p>
            <a:pPr marL="551815">
              <a:lnSpc>
                <a:spcPts val="2510"/>
              </a:lnSpc>
            </a:pPr>
            <a:r>
              <a:rPr sz="2200" b="1" dirty="0">
                <a:latin typeface="Times New Roman"/>
                <a:cs typeface="Times New Roman"/>
              </a:rPr>
              <a:t>Черновики</a:t>
            </a:r>
            <a:r>
              <a:rPr sz="2200" b="1" spc="1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1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КИМ</a:t>
            </a:r>
            <a:r>
              <a:rPr sz="2200" b="1" spc="1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1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проверяются</a:t>
            </a:r>
            <a:r>
              <a:rPr sz="2200" b="1" spc="13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1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записи</a:t>
            </a:r>
            <a:r>
              <a:rPr sz="2200" b="1" spc="1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1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них</a:t>
            </a:r>
            <a:r>
              <a:rPr sz="2200" b="1" spc="150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не</a:t>
            </a:r>
            <a:endParaRPr sz="2200">
              <a:latin typeface="Times New Roman"/>
              <a:cs typeface="Times New Roman"/>
            </a:endParaRPr>
          </a:p>
          <a:p>
            <a:pPr marL="551815">
              <a:lnSpc>
                <a:spcPts val="2510"/>
              </a:lnSpc>
            </a:pPr>
            <a:r>
              <a:rPr sz="2200" b="1" dirty="0">
                <a:latin typeface="Times New Roman"/>
                <a:cs typeface="Times New Roman"/>
              </a:rPr>
              <a:t>учитываются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при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обработке!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dirty="0"/>
              <a:t>Порядок</a:t>
            </a:r>
            <a:r>
              <a:rPr spc="-185" dirty="0"/>
              <a:t> </a:t>
            </a:r>
            <a:r>
              <a:rPr dirty="0"/>
              <a:t>проведения</a:t>
            </a:r>
            <a:r>
              <a:rPr spc="-190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28750" y="994917"/>
            <a:ext cx="7516495" cy="587248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527685" marR="5715" indent="-515620" algn="just">
              <a:lnSpc>
                <a:spcPts val="2380"/>
              </a:lnSpc>
              <a:spcBef>
                <a:spcPts val="390"/>
              </a:spcBef>
              <a:buAutoNum type="arabicPeriod" startAt="10"/>
              <a:tabLst>
                <a:tab pos="527685" algn="l"/>
              </a:tabLst>
            </a:pPr>
            <a:r>
              <a:rPr sz="2200" dirty="0">
                <a:latin typeface="Times New Roman"/>
                <a:cs typeface="Times New Roman"/>
              </a:rPr>
              <a:t>Во</a:t>
            </a:r>
            <a:r>
              <a:rPr sz="2200" spc="509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время</a:t>
            </a:r>
            <a:r>
              <a:rPr sz="2200" spc="509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5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участникам</a:t>
            </a:r>
            <a:r>
              <a:rPr sz="2200" spc="5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515" dirty="0">
                <a:latin typeface="Times New Roman"/>
                <a:cs typeface="Times New Roman"/>
              </a:rPr>
              <a:t>  </a:t>
            </a:r>
            <a:r>
              <a:rPr sz="2200" b="1" spc="-10" dirty="0">
                <a:latin typeface="Times New Roman"/>
                <a:cs typeface="Times New Roman"/>
              </a:rPr>
              <a:t>запрещается </a:t>
            </a:r>
            <a:r>
              <a:rPr sz="2200" dirty="0">
                <a:latin typeface="Times New Roman"/>
                <a:cs typeface="Times New Roman"/>
              </a:rPr>
              <a:t>общаться</a:t>
            </a:r>
            <a:r>
              <a:rPr sz="2200" spc="20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друг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1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другом,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свободно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перемещаться</a:t>
            </a:r>
            <a:r>
              <a:rPr sz="2200" spc="200" dirty="0">
                <a:latin typeface="Times New Roman"/>
                <a:cs typeface="Times New Roman"/>
              </a:rPr>
              <a:t> 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spc="-20" dirty="0">
                <a:latin typeface="Times New Roman"/>
                <a:cs typeface="Times New Roman"/>
              </a:rPr>
              <a:t>аудитории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ППЭ, </a:t>
            </a:r>
            <a:r>
              <a:rPr sz="2200" spc="-10" dirty="0">
                <a:latin typeface="Times New Roman"/>
                <a:cs typeface="Times New Roman"/>
              </a:rPr>
              <a:t>выходить </a:t>
            </a:r>
            <a:r>
              <a:rPr sz="2200" dirty="0">
                <a:latin typeface="Times New Roman"/>
                <a:cs typeface="Times New Roman"/>
              </a:rPr>
              <a:t>из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аудитории</a:t>
            </a:r>
            <a:r>
              <a:rPr sz="2200" dirty="0">
                <a:latin typeface="Times New Roman"/>
                <a:cs typeface="Times New Roman"/>
              </a:rPr>
              <a:t> без </a:t>
            </a:r>
            <a:r>
              <a:rPr sz="2200" spc="-10" dirty="0">
                <a:latin typeface="Times New Roman"/>
                <a:cs typeface="Times New Roman"/>
              </a:rPr>
              <a:t>разрешения организатора.</a:t>
            </a:r>
            <a:endParaRPr sz="2200">
              <a:latin typeface="Times New Roman"/>
              <a:cs typeface="Times New Roman"/>
            </a:endParaRPr>
          </a:p>
          <a:p>
            <a:pPr marL="552450" marR="6985" algn="just">
              <a:lnSpc>
                <a:spcPts val="2380"/>
              </a:lnSpc>
              <a:spcBef>
                <a:spcPts val="985"/>
              </a:spcBef>
            </a:pP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48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выходе</a:t>
            </a:r>
            <a:r>
              <a:rPr sz="2200" spc="4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из</a:t>
            </a:r>
            <a:r>
              <a:rPr sz="2200" spc="4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аудитории</a:t>
            </a:r>
            <a:r>
              <a:rPr sz="2200" spc="48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во</a:t>
            </a:r>
            <a:r>
              <a:rPr sz="2200" spc="48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время</a:t>
            </a:r>
            <a:r>
              <a:rPr sz="2200" spc="4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4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участник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44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должен</a:t>
            </a:r>
            <a:r>
              <a:rPr sz="2200" spc="44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оставить</a:t>
            </a:r>
            <a:r>
              <a:rPr sz="2200" spc="44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экзаменационные</a:t>
            </a:r>
            <a:r>
              <a:rPr sz="2200" spc="44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материалы, </a:t>
            </a:r>
            <a:r>
              <a:rPr sz="2200" dirty="0">
                <a:latin typeface="Times New Roman"/>
                <a:cs typeface="Times New Roman"/>
              </a:rPr>
              <a:t>черновики</a:t>
            </a:r>
            <a:r>
              <a:rPr sz="2200" spc="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письменные</a:t>
            </a:r>
            <a:r>
              <a:rPr sz="2200" spc="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принадлежности</a:t>
            </a:r>
            <a:r>
              <a:rPr sz="2200" spc="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7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рабочем столе.</a:t>
            </a:r>
            <a:endParaRPr sz="2200">
              <a:latin typeface="Times New Roman"/>
              <a:cs typeface="Times New Roman"/>
            </a:endParaRPr>
          </a:p>
          <a:p>
            <a:pPr marL="527685" marR="5715" indent="-515620" algn="just">
              <a:lnSpc>
                <a:spcPts val="2380"/>
              </a:lnSpc>
              <a:spcBef>
                <a:spcPts val="995"/>
              </a:spcBef>
              <a:buAutoNum type="arabicPeriod" startAt="11"/>
              <a:tabLst>
                <a:tab pos="527685" algn="l"/>
              </a:tabLst>
            </a:pPr>
            <a:r>
              <a:rPr sz="2200" b="1" dirty="0">
                <a:latin typeface="Times New Roman"/>
                <a:cs typeface="Times New Roman"/>
              </a:rPr>
              <a:t>Участники</a:t>
            </a:r>
            <a:r>
              <a:rPr sz="2200" b="1" spc="545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экзамена,</a:t>
            </a:r>
            <a:r>
              <a:rPr sz="2200" b="1" spc="545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допустившие</a:t>
            </a:r>
            <a:r>
              <a:rPr sz="2200" b="1" spc="540" dirty="0">
                <a:latin typeface="Times New Roman"/>
                <a:cs typeface="Times New Roman"/>
              </a:rPr>
              <a:t>   </a:t>
            </a:r>
            <a:r>
              <a:rPr sz="2200" b="1" spc="-10" dirty="0">
                <a:latin typeface="Times New Roman"/>
                <a:cs typeface="Times New Roman"/>
              </a:rPr>
              <a:t>нарушение </a:t>
            </a:r>
            <a:r>
              <a:rPr sz="2200" b="1" dirty="0">
                <a:latin typeface="Times New Roman"/>
                <a:cs typeface="Times New Roman"/>
              </a:rPr>
              <a:t>указанных</a:t>
            </a:r>
            <a:r>
              <a:rPr sz="2200" b="1" spc="1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требований</a:t>
            </a:r>
            <a:r>
              <a:rPr sz="2200" b="1" spc="1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или</a:t>
            </a:r>
            <a:r>
              <a:rPr sz="2200" b="1" spc="1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иные</a:t>
            </a:r>
            <a:r>
              <a:rPr sz="2200" b="1" spc="1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нарушения</a:t>
            </a:r>
            <a:r>
              <a:rPr sz="2200" b="1" spc="1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Порядка </a:t>
            </a:r>
            <a:r>
              <a:rPr sz="2200" b="1" dirty="0">
                <a:latin typeface="Times New Roman"/>
                <a:cs typeface="Times New Roman"/>
              </a:rPr>
              <a:t>проведения</a:t>
            </a:r>
            <a:r>
              <a:rPr sz="2200" b="1" spc="48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государственной</a:t>
            </a:r>
            <a:r>
              <a:rPr sz="2200" b="1" spc="47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итоговой</a:t>
            </a:r>
            <a:r>
              <a:rPr sz="2200" b="1" spc="484" dirty="0">
                <a:latin typeface="Times New Roman"/>
                <a:cs typeface="Times New Roman"/>
              </a:rPr>
              <a:t>  </a:t>
            </a:r>
            <a:r>
              <a:rPr sz="2200" b="1" spc="-10" dirty="0">
                <a:latin typeface="Times New Roman"/>
                <a:cs typeface="Times New Roman"/>
              </a:rPr>
              <a:t>аттестации </a:t>
            </a:r>
            <a:r>
              <a:rPr sz="2200" b="1" dirty="0">
                <a:latin typeface="Times New Roman"/>
                <a:cs typeface="Times New Roman"/>
              </a:rPr>
              <a:t>(ГИА),</a:t>
            </a:r>
            <a:r>
              <a:rPr sz="2200" b="1" spc="-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удаляются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экзамена.</a:t>
            </a:r>
            <a:endParaRPr sz="2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0000"/>
              </a:lnSpc>
              <a:spcBef>
                <a:spcPts val="950"/>
              </a:spcBef>
            </a:pPr>
            <a:r>
              <a:rPr sz="2200" dirty="0">
                <a:latin typeface="Times New Roman"/>
                <a:cs typeface="Times New Roman"/>
              </a:rPr>
              <a:t>Нарушение</a:t>
            </a:r>
            <a:r>
              <a:rPr sz="2200" spc="509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установленного</a:t>
            </a:r>
            <a:r>
              <a:rPr sz="2200" spc="520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законодательством</a:t>
            </a:r>
            <a:r>
              <a:rPr sz="2200" spc="520" dirty="0">
                <a:latin typeface="Times New Roman"/>
                <a:cs typeface="Times New Roman"/>
              </a:rPr>
              <a:t>    </a:t>
            </a:r>
            <a:r>
              <a:rPr sz="2200" spc="-25" dirty="0">
                <a:latin typeface="Times New Roman"/>
                <a:cs typeface="Times New Roman"/>
              </a:rPr>
              <a:t>об </a:t>
            </a:r>
            <a:r>
              <a:rPr sz="2200" dirty="0">
                <a:latin typeface="Times New Roman"/>
                <a:cs typeface="Times New Roman"/>
              </a:rPr>
              <a:t>образовании</a:t>
            </a:r>
            <a:r>
              <a:rPr sz="2200" spc="4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порядка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проведения</a:t>
            </a:r>
            <a:r>
              <a:rPr sz="2200" spc="4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государственной</a:t>
            </a:r>
            <a:r>
              <a:rPr sz="2200" spc="4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итоговой </a:t>
            </a:r>
            <a:r>
              <a:rPr sz="2200" dirty="0">
                <a:latin typeface="Times New Roman"/>
                <a:cs typeface="Times New Roman"/>
              </a:rPr>
              <a:t>аттестации</a:t>
            </a:r>
            <a:r>
              <a:rPr sz="2200" spc="5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влечет</a:t>
            </a:r>
            <a:r>
              <a:rPr sz="2200" spc="5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наложение</a:t>
            </a:r>
            <a:r>
              <a:rPr sz="2200" spc="5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административного</a:t>
            </a:r>
            <a:r>
              <a:rPr sz="2200" spc="5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штрафа</a:t>
            </a:r>
            <a:r>
              <a:rPr sz="2200" spc="52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соответствии</a:t>
            </a:r>
            <a:r>
              <a:rPr sz="2200" spc="1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ч.</a:t>
            </a:r>
            <a:r>
              <a:rPr sz="2200" spc="1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4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ст.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19.30.</a:t>
            </a:r>
            <a:r>
              <a:rPr sz="2200" spc="1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Кодекса</a:t>
            </a:r>
            <a:r>
              <a:rPr sz="2200" spc="1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Российской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Федерации </a:t>
            </a:r>
            <a:r>
              <a:rPr sz="2200" dirty="0">
                <a:latin typeface="Times New Roman"/>
                <a:cs typeface="Times New Roman"/>
              </a:rPr>
              <a:t>об административных правонарушениях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30.12.2001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№ </a:t>
            </a:r>
            <a:r>
              <a:rPr sz="2200" spc="-20" dirty="0">
                <a:latin typeface="Times New Roman"/>
                <a:cs typeface="Times New Roman"/>
              </a:rPr>
              <a:t>195- </a:t>
            </a:r>
            <a:r>
              <a:rPr sz="2200" spc="-25" dirty="0">
                <a:latin typeface="Times New Roman"/>
                <a:cs typeface="Times New Roman"/>
              </a:rPr>
              <a:t>ФЗ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dirty="0"/>
              <a:t>Порядок</a:t>
            </a:r>
            <a:r>
              <a:rPr spc="-185" dirty="0"/>
              <a:t> </a:t>
            </a:r>
            <a:r>
              <a:rPr dirty="0"/>
              <a:t>проведения</a:t>
            </a:r>
            <a:r>
              <a:rPr spc="-190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1376" y="1263523"/>
            <a:ext cx="751649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marR="5080" indent="-515620" algn="just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12.</a:t>
            </a:r>
            <a:r>
              <a:rPr sz="2200" b="1" spc="5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Участник</a:t>
            </a:r>
            <a:r>
              <a:rPr sz="2200" b="1" spc="40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экзамена,</a:t>
            </a:r>
            <a:r>
              <a:rPr sz="2200" b="1" spc="41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который</a:t>
            </a:r>
            <a:r>
              <a:rPr sz="2200" b="1" spc="409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</a:t>
            </a:r>
            <a:r>
              <a:rPr sz="2200" b="1" spc="409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состоянию</a:t>
            </a:r>
            <a:r>
              <a:rPr sz="2200" b="1" spc="409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здоровья </a:t>
            </a:r>
            <a:r>
              <a:rPr sz="2200" b="1" dirty="0">
                <a:latin typeface="Times New Roman"/>
                <a:cs typeface="Times New Roman"/>
              </a:rPr>
              <a:t>или</a:t>
            </a:r>
            <a:r>
              <a:rPr sz="2200" b="1" spc="215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другим</a:t>
            </a:r>
            <a:r>
              <a:rPr sz="2200" b="1" spc="220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объективным</a:t>
            </a:r>
            <a:r>
              <a:rPr sz="2200" b="1" spc="210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причинам</a:t>
            </a:r>
            <a:r>
              <a:rPr sz="2200" b="1" spc="220" dirty="0">
                <a:latin typeface="Times New Roman"/>
                <a:cs typeface="Times New Roman"/>
              </a:rPr>
              <a:t>   </a:t>
            </a:r>
            <a:r>
              <a:rPr sz="2200" b="1" dirty="0">
                <a:latin typeface="Times New Roman"/>
                <a:cs typeface="Times New Roman"/>
              </a:rPr>
              <a:t>не</a:t>
            </a:r>
            <a:r>
              <a:rPr sz="2200" b="1" spc="220" dirty="0">
                <a:latin typeface="Times New Roman"/>
                <a:cs typeface="Times New Roman"/>
              </a:rPr>
              <a:t>   </a:t>
            </a:r>
            <a:r>
              <a:rPr sz="2200" b="1" spc="-10" dirty="0">
                <a:latin typeface="Times New Roman"/>
                <a:cs typeface="Times New Roman"/>
              </a:rPr>
              <a:t>может </a:t>
            </a:r>
            <a:r>
              <a:rPr sz="2200" b="1" dirty="0">
                <a:latin typeface="Times New Roman"/>
                <a:cs typeface="Times New Roman"/>
              </a:rPr>
              <a:t>завершить</a:t>
            </a:r>
            <a:r>
              <a:rPr sz="2200" b="1" spc="51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выполнение</a:t>
            </a:r>
            <a:r>
              <a:rPr sz="2200" b="1" spc="50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экзаменационной</a:t>
            </a:r>
            <a:r>
              <a:rPr sz="2200" b="1" spc="505" dirty="0">
                <a:latin typeface="Times New Roman"/>
                <a:cs typeface="Times New Roman"/>
              </a:rPr>
              <a:t>  </a:t>
            </a:r>
            <a:r>
              <a:rPr sz="2200" b="1" spc="-10" dirty="0">
                <a:latin typeface="Times New Roman"/>
                <a:cs typeface="Times New Roman"/>
              </a:rPr>
              <a:t>работы,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6438" y="2269617"/>
            <a:ext cx="18548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96010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имеет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право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634489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материалы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50" dirty="0">
                <a:latin typeface="Times New Roman"/>
                <a:cs typeface="Times New Roman"/>
              </a:rPr>
              <a:t>и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15639" y="2269617"/>
            <a:ext cx="50114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95"/>
              </a:spcBef>
              <a:tabLst>
                <a:tab pos="1497965" algn="l"/>
                <a:tab pos="2528570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досрочно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0" dirty="0">
                <a:latin typeface="Times New Roman"/>
                <a:cs typeface="Times New Roman"/>
              </a:rPr>
              <a:t>сдать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экзаменационные</a:t>
            </a:r>
            <a:endParaRPr sz="2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tabLst>
                <a:tab pos="1412875" algn="l"/>
                <a:tab pos="3042285" algn="l"/>
                <a:tab pos="3435350" algn="l"/>
                <a:tab pos="4192904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покинуть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аудиторию.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В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этом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случае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26438" y="2940557"/>
            <a:ext cx="7003415" cy="304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участник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сопровождении</a:t>
            </a:r>
            <a:r>
              <a:rPr sz="2200" spc="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организатора</a:t>
            </a:r>
            <a:r>
              <a:rPr sz="2200" spc="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проходит</a:t>
            </a:r>
            <a:r>
              <a:rPr sz="2200" spc="9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медицинский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кабинет,</a:t>
            </a:r>
            <a:r>
              <a:rPr sz="2200" spc="4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куда</a:t>
            </a:r>
            <a:r>
              <a:rPr sz="2200" spc="4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приглашается</a:t>
            </a:r>
            <a:r>
              <a:rPr sz="2200" spc="4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член</a:t>
            </a:r>
            <a:r>
              <a:rPr sz="2200" spc="45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ГЭК.</a:t>
            </a:r>
            <a:r>
              <a:rPr sz="2200" spc="455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В </a:t>
            </a:r>
            <a:r>
              <a:rPr sz="2200" dirty="0">
                <a:latin typeface="Times New Roman"/>
                <a:cs typeface="Times New Roman"/>
              </a:rPr>
              <a:t>случае</a:t>
            </a:r>
            <a:r>
              <a:rPr sz="2200" spc="290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подтверждения</a:t>
            </a:r>
            <a:r>
              <a:rPr sz="2200" spc="295" dirty="0">
                <a:latin typeface="Times New Roman"/>
                <a:cs typeface="Times New Roman"/>
              </a:rPr>
              <a:t>    </a:t>
            </a:r>
            <a:r>
              <a:rPr sz="2200" dirty="0">
                <a:latin typeface="Times New Roman"/>
                <a:cs typeface="Times New Roman"/>
              </a:rPr>
              <a:t>медицинским</a:t>
            </a:r>
            <a:r>
              <a:rPr sz="2200" spc="290" dirty="0">
                <a:latin typeface="Times New Roman"/>
                <a:cs typeface="Times New Roman"/>
              </a:rPr>
              <a:t>    </a:t>
            </a:r>
            <a:r>
              <a:rPr sz="2200" spc="-10" dirty="0">
                <a:latin typeface="Times New Roman"/>
                <a:cs typeface="Times New Roman"/>
              </a:rPr>
              <a:t>работником </a:t>
            </a:r>
            <a:r>
              <a:rPr sz="2200" dirty="0">
                <a:latin typeface="Times New Roman"/>
                <a:cs typeface="Times New Roman"/>
              </a:rPr>
              <a:t>ухудшения</a:t>
            </a:r>
            <a:r>
              <a:rPr sz="2200" spc="1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состояния</a:t>
            </a:r>
            <a:r>
              <a:rPr sz="2200" spc="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здоровья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участника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1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и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при </a:t>
            </a:r>
            <a:r>
              <a:rPr sz="2200" b="1" dirty="0">
                <a:latin typeface="Times New Roman"/>
                <a:cs typeface="Times New Roman"/>
              </a:rPr>
              <a:t>согласии</a:t>
            </a:r>
            <a:r>
              <a:rPr sz="2200" b="1" spc="5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участника</a:t>
            </a:r>
            <a:r>
              <a:rPr sz="2200" spc="5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5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досрочно</a:t>
            </a:r>
            <a:r>
              <a:rPr sz="2200" spc="5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завершить</a:t>
            </a:r>
            <a:r>
              <a:rPr sz="2200" spc="5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экзамен </a:t>
            </a:r>
            <a:r>
              <a:rPr sz="2200" dirty="0">
                <a:latin typeface="Times New Roman"/>
                <a:cs typeface="Times New Roman"/>
              </a:rPr>
              <a:t>составляется</a:t>
            </a:r>
            <a:r>
              <a:rPr sz="2200" spc="4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Акт</a:t>
            </a:r>
            <a:r>
              <a:rPr sz="2200" spc="4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</a:t>
            </a:r>
            <a:r>
              <a:rPr sz="2200" spc="4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досрочном</a:t>
            </a:r>
            <a:r>
              <a:rPr sz="2200" spc="40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завершении</a:t>
            </a:r>
            <a:r>
              <a:rPr sz="2200" spc="4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экзамена</a:t>
            </a:r>
            <a:r>
              <a:rPr sz="2200" spc="40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dirty="0">
                <a:latin typeface="Times New Roman"/>
                <a:cs typeface="Times New Roman"/>
              </a:rPr>
              <a:t>объективным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причинам.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дальнейшем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участник</a:t>
            </a:r>
            <a:r>
              <a:rPr sz="2200" spc="1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ЕГЭ</a:t>
            </a:r>
            <a:r>
              <a:rPr sz="2200" spc="14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dirty="0">
                <a:latin typeface="Times New Roman"/>
                <a:cs typeface="Times New Roman"/>
              </a:rPr>
              <a:t>решению</a:t>
            </a:r>
            <a:r>
              <a:rPr sz="2200" spc="8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председателя</a:t>
            </a:r>
            <a:r>
              <a:rPr sz="2200" spc="9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ГЭК</a:t>
            </a:r>
            <a:r>
              <a:rPr sz="2200" spc="8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сможет</a:t>
            </a:r>
            <a:r>
              <a:rPr sz="2200" spc="8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сдать</a:t>
            </a:r>
            <a:r>
              <a:rPr sz="2200" spc="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экзамен</a:t>
            </a:r>
            <a:r>
              <a:rPr sz="2200" spc="85" dirty="0">
                <a:latin typeface="Times New Roman"/>
                <a:cs typeface="Times New Roman"/>
              </a:rPr>
              <a:t>  </a:t>
            </a:r>
            <a:r>
              <a:rPr sz="2200" spc="-25" dirty="0">
                <a:latin typeface="Times New Roman"/>
                <a:cs typeface="Times New Roman"/>
              </a:rPr>
              <a:t>по </a:t>
            </a:r>
            <a:r>
              <a:rPr sz="2200" dirty="0">
                <a:latin typeface="Times New Roman"/>
                <a:cs typeface="Times New Roman"/>
              </a:rPr>
              <a:t>данному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предмету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дополнительные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сроки.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3217" y="-7493"/>
            <a:ext cx="38766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0" dirty="0"/>
              <a:t>Результаты</a:t>
            </a:r>
            <a:r>
              <a:rPr spc="-175" dirty="0"/>
              <a:t> </a:t>
            </a:r>
            <a:r>
              <a:rPr spc="-25" dirty="0"/>
              <a:t>ГИА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5163" y="706373"/>
            <a:ext cx="7519034" cy="607441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527685" marR="6985" indent="-515620" algn="just">
              <a:lnSpc>
                <a:spcPct val="90000"/>
              </a:lnSpc>
              <a:spcBef>
                <a:spcPts val="350"/>
              </a:spcBef>
              <a:buAutoNum type="arabicPeriod" startAt="13"/>
              <a:tabLst>
                <a:tab pos="527685" algn="l"/>
              </a:tabLst>
            </a:pPr>
            <a:r>
              <a:rPr sz="2100" dirty="0">
                <a:latin typeface="Times New Roman"/>
                <a:cs typeface="Times New Roman"/>
              </a:rPr>
              <a:t>Результаты</a:t>
            </a:r>
            <a:r>
              <a:rPr sz="2100" spc="30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экзаменов</a:t>
            </a:r>
            <a:r>
              <a:rPr sz="2100" spc="30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31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каждому</a:t>
            </a:r>
            <a:r>
              <a:rPr sz="2100" spc="295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учебному</a:t>
            </a:r>
            <a:r>
              <a:rPr sz="2100" spc="305" dirty="0">
                <a:latin typeface="Times New Roman"/>
                <a:cs typeface="Times New Roman"/>
              </a:rPr>
              <a:t>  </a:t>
            </a:r>
            <a:r>
              <a:rPr sz="2100" spc="-10" dirty="0">
                <a:latin typeface="Times New Roman"/>
                <a:cs typeface="Times New Roman"/>
              </a:rPr>
              <a:t>предмету </a:t>
            </a:r>
            <a:r>
              <a:rPr sz="2100" dirty="0">
                <a:latin typeface="Times New Roman"/>
                <a:cs typeface="Times New Roman"/>
              </a:rPr>
              <a:t>утверждаются,</a:t>
            </a:r>
            <a:r>
              <a:rPr sz="2100" spc="48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изменяются</a:t>
            </a:r>
            <a:r>
              <a:rPr sz="2100" spc="48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48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(или)</a:t>
            </a:r>
            <a:r>
              <a:rPr sz="2100" spc="480" dirty="0">
                <a:latin typeface="Times New Roman"/>
                <a:cs typeface="Times New Roman"/>
              </a:rPr>
              <a:t>   </a:t>
            </a:r>
            <a:r>
              <a:rPr sz="2100" spc="-10" dirty="0">
                <a:latin typeface="Times New Roman"/>
                <a:cs typeface="Times New Roman"/>
              </a:rPr>
              <a:t>аннулируются </a:t>
            </a:r>
            <a:r>
              <a:rPr sz="2100" dirty="0">
                <a:latin typeface="Times New Roman"/>
                <a:cs typeface="Times New Roman"/>
              </a:rPr>
              <a:t>председателем</a:t>
            </a:r>
            <a:r>
              <a:rPr sz="2100" spc="3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ГЭК.</a:t>
            </a:r>
            <a:r>
              <a:rPr sz="2100" spc="35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Изменение</a:t>
            </a:r>
            <a:r>
              <a:rPr sz="2100" b="1" spc="37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результатов</a:t>
            </a:r>
            <a:r>
              <a:rPr sz="2100" b="1" spc="36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возможно</a:t>
            </a:r>
            <a:r>
              <a:rPr sz="2100" b="1" spc="360" dirty="0">
                <a:latin typeface="Times New Roman"/>
                <a:cs typeface="Times New Roman"/>
              </a:rPr>
              <a:t> </a:t>
            </a:r>
            <a:r>
              <a:rPr sz="2100" b="1" spc="-50" dirty="0">
                <a:latin typeface="Times New Roman"/>
                <a:cs typeface="Times New Roman"/>
              </a:rPr>
              <a:t>в </a:t>
            </a:r>
            <a:r>
              <a:rPr sz="2100" b="1" dirty="0">
                <a:latin typeface="Times New Roman"/>
                <a:cs typeface="Times New Roman"/>
              </a:rPr>
              <a:t>случае</a:t>
            </a:r>
            <a:r>
              <a:rPr sz="2100" b="1" spc="225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проведения</a:t>
            </a:r>
            <a:r>
              <a:rPr sz="2100" b="1" spc="229" dirty="0">
                <a:latin typeface="Times New Roman"/>
                <a:cs typeface="Times New Roman"/>
              </a:rPr>
              <a:t>   </a:t>
            </a:r>
            <a:r>
              <a:rPr sz="2100" b="1" dirty="0">
                <a:latin typeface="Times New Roman"/>
                <a:cs typeface="Times New Roman"/>
              </a:rPr>
              <a:t>перепроверки</a:t>
            </a:r>
            <a:r>
              <a:rPr sz="2100" b="1" spc="225" dirty="0">
                <a:latin typeface="Times New Roman"/>
                <a:cs typeface="Times New Roman"/>
              </a:rPr>
              <a:t>   </a:t>
            </a:r>
            <a:r>
              <a:rPr sz="2100" b="1" spc="-10" dirty="0">
                <a:latin typeface="Times New Roman"/>
                <a:cs typeface="Times New Roman"/>
              </a:rPr>
              <a:t>экзаменационных </a:t>
            </a:r>
            <a:r>
              <a:rPr sz="2100" b="1" dirty="0">
                <a:latin typeface="Times New Roman"/>
                <a:cs typeface="Times New Roman"/>
              </a:rPr>
              <a:t>работ.  Аннулирование</a:t>
            </a:r>
            <a:r>
              <a:rPr sz="2100" b="1" spc="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результатов  возможно  в  </a:t>
            </a:r>
            <a:r>
              <a:rPr sz="2100" b="1" spc="-10" dirty="0">
                <a:latin typeface="Times New Roman"/>
                <a:cs typeface="Times New Roman"/>
              </a:rPr>
              <a:t>случае выявления</a:t>
            </a:r>
            <a:r>
              <a:rPr sz="2100" b="1" spc="-70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нарушений</a:t>
            </a:r>
            <a:r>
              <a:rPr sz="2100" b="1" spc="-45" dirty="0">
                <a:latin typeface="Times New Roman"/>
                <a:cs typeface="Times New Roman"/>
              </a:rPr>
              <a:t> </a:t>
            </a:r>
            <a:r>
              <a:rPr sz="2100" b="1" dirty="0">
                <a:latin typeface="Times New Roman"/>
                <a:cs typeface="Times New Roman"/>
              </a:rPr>
              <a:t>Порядка</a:t>
            </a:r>
            <a:r>
              <a:rPr sz="2100" b="1" spc="-6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проведения</a:t>
            </a:r>
            <a:r>
              <a:rPr sz="2100" b="1" spc="-65" dirty="0">
                <a:latin typeface="Times New Roman"/>
                <a:cs typeface="Times New Roman"/>
              </a:rPr>
              <a:t> </a:t>
            </a:r>
            <a:r>
              <a:rPr sz="2100" b="1" spc="-20" dirty="0">
                <a:latin typeface="Times New Roman"/>
                <a:cs typeface="Times New Roman"/>
              </a:rPr>
              <a:t>ГИА.</a:t>
            </a:r>
            <a:endParaRPr sz="2100">
              <a:latin typeface="Times New Roman"/>
              <a:cs typeface="Times New Roman"/>
            </a:endParaRPr>
          </a:p>
          <a:p>
            <a:pPr marL="527685" marR="5080" indent="-515620" algn="just">
              <a:lnSpc>
                <a:spcPct val="90000"/>
              </a:lnSpc>
              <a:spcBef>
                <a:spcPts val="994"/>
              </a:spcBef>
              <a:buAutoNum type="arabicPeriod" startAt="13"/>
              <a:tabLst>
                <a:tab pos="527685" algn="l"/>
              </a:tabLst>
            </a:pPr>
            <a:r>
              <a:rPr sz="2100" spc="-25" dirty="0">
                <a:latin typeface="Times New Roman"/>
                <a:cs typeface="Times New Roman"/>
              </a:rPr>
              <a:t>Результаты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признаются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удовлетворительными</a:t>
            </a:r>
            <a:r>
              <a:rPr sz="2100" spc="-6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случае, </a:t>
            </a:r>
            <a:r>
              <a:rPr sz="2100" dirty="0">
                <a:latin typeface="Times New Roman"/>
                <a:cs typeface="Times New Roman"/>
              </a:rPr>
              <a:t>если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участник</a:t>
            </a:r>
            <a:r>
              <a:rPr sz="2100" spc="-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ГИА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обязательным </a:t>
            </a:r>
            <a:r>
              <a:rPr sz="2100" dirty="0">
                <a:latin typeface="Times New Roman"/>
                <a:cs typeface="Times New Roman"/>
              </a:rPr>
              <a:t>учебным</a:t>
            </a:r>
            <a:r>
              <a:rPr sz="2100" spc="-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предметам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(за </a:t>
            </a:r>
            <a:r>
              <a:rPr sz="2100" dirty="0">
                <a:latin typeface="Times New Roman"/>
                <a:cs typeface="Times New Roman"/>
              </a:rPr>
              <a:t>исключением</a:t>
            </a:r>
            <a:r>
              <a:rPr sz="2100" spc="3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ЕГЭ</a:t>
            </a:r>
            <a:r>
              <a:rPr sz="2100" spc="3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30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математике</a:t>
            </a:r>
            <a:r>
              <a:rPr sz="2100" spc="3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базового</a:t>
            </a:r>
            <a:r>
              <a:rPr sz="2100" spc="30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уровня)</a:t>
            </a:r>
            <a:r>
              <a:rPr sz="2100" spc="30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набрал </a:t>
            </a:r>
            <a:r>
              <a:rPr sz="2100" dirty="0">
                <a:latin typeface="Times New Roman"/>
                <a:cs typeface="Times New Roman"/>
              </a:rPr>
              <a:t>количество</a:t>
            </a:r>
            <a:r>
              <a:rPr sz="2100" spc="4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баллов</a:t>
            </a:r>
            <a:r>
              <a:rPr sz="2100" spc="45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не</a:t>
            </a:r>
            <a:r>
              <a:rPr sz="2100" spc="4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ниже</a:t>
            </a:r>
            <a:r>
              <a:rPr sz="2100" spc="434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минимального,</a:t>
            </a:r>
            <a:r>
              <a:rPr sz="2100" spc="41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определяемого </a:t>
            </a:r>
            <a:r>
              <a:rPr sz="2100" dirty="0">
                <a:latin typeface="Times New Roman"/>
                <a:cs typeface="Times New Roman"/>
              </a:rPr>
              <a:t>Рособрнадзором,</a:t>
            </a:r>
            <a:r>
              <a:rPr sz="2100" spc="32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а</a:t>
            </a:r>
            <a:r>
              <a:rPr sz="2100" spc="3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</a:t>
            </a:r>
            <a:r>
              <a:rPr sz="2100" spc="3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сдаче</a:t>
            </a:r>
            <a:r>
              <a:rPr sz="2100" spc="3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ЕГЭ</a:t>
            </a:r>
            <a:r>
              <a:rPr sz="2100" spc="3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3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математике</a:t>
            </a:r>
            <a:r>
              <a:rPr sz="2100" spc="33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базового </a:t>
            </a:r>
            <a:r>
              <a:rPr sz="2100" dirty="0">
                <a:latin typeface="Times New Roman"/>
                <a:cs typeface="Times New Roman"/>
              </a:rPr>
              <a:t>уровня</a:t>
            </a:r>
            <a:r>
              <a:rPr sz="2100" spc="2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получил</a:t>
            </a:r>
            <a:r>
              <a:rPr sz="2100" spc="2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отметку</a:t>
            </a:r>
            <a:r>
              <a:rPr sz="2100" spc="2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не</a:t>
            </a:r>
            <a:r>
              <a:rPr sz="2100" spc="2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ниже</a:t>
            </a:r>
            <a:r>
              <a:rPr sz="2100" spc="29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удовлетворительной</a:t>
            </a:r>
            <a:r>
              <a:rPr sz="2100" spc="295" dirty="0">
                <a:latin typeface="Times New Roman"/>
                <a:cs typeface="Times New Roman"/>
              </a:rPr>
              <a:t> </a:t>
            </a:r>
            <a:r>
              <a:rPr sz="2100" spc="-20" dirty="0">
                <a:latin typeface="Times New Roman"/>
                <a:cs typeface="Times New Roman"/>
              </a:rPr>
              <a:t>(три </a:t>
            </a:r>
            <a:r>
              <a:rPr sz="2100" dirty="0">
                <a:latin typeface="Times New Roman"/>
                <a:cs typeface="Times New Roman"/>
              </a:rPr>
              <a:t>балла).Ознакомление</a:t>
            </a:r>
            <a:r>
              <a:rPr sz="2100" spc="204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участников</a:t>
            </a:r>
            <a:r>
              <a:rPr sz="2100" spc="21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ЕГЭ</a:t>
            </a:r>
            <a:r>
              <a:rPr sz="2100" spc="210" dirty="0">
                <a:latin typeface="Times New Roman"/>
                <a:cs typeface="Times New Roman"/>
              </a:rPr>
              <a:t>  </a:t>
            </a:r>
            <a:r>
              <a:rPr sz="2100" dirty="0">
                <a:latin typeface="Times New Roman"/>
                <a:cs typeface="Times New Roman"/>
              </a:rPr>
              <a:t>с</a:t>
            </a:r>
            <a:r>
              <a:rPr sz="2100" spc="200" dirty="0">
                <a:latin typeface="Times New Roman"/>
                <a:cs typeface="Times New Roman"/>
              </a:rPr>
              <a:t>  </a:t>
            </a:r>
            <a:r>
              <a:rPr sz="2100" spc="-10" dirty="0">
                <a:latin typeface="Times New Roman"/>
                <a:cs typeface="Times New Roman"/>
              </a:rPr>
              <a:t>утвержденными </a:t>
            </a:r>
            <a:r>
              <a:rPr sz="2100" dirty="0">
                <a:latin typeface="Times New Roman"/>
                <a:cs typeface="Times New Roman"/>
              </a:rPr>
              <a:t>председателем</a:t>
            </a:r>
            <a:r>
              <a:rPr sz="2100" spc="19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ГЭК</a:t>
            </a:r>
            <a:r>
              <a:rPr sz="2100" spc="19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результатами</a:t>
            </a:r>
            <a:r>
              <a:rPr sz="2100" spc="195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ЕГЭ</a:t>
            </a:r>
            <a:r>
              <a:rPr sz="2100" spc="190" dirty="0">
                <a:latin typeface="Times New Roman"/>
                <a:cs typeface="Times New Roman"/>
              </a:rPr>
              <a:t>  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195" dirty="0">
                <a:latin typeface="Times New Roman"/>
                <a:cs typeface="Times New Roman"/>
              </a:rPr>
              <a:t>   </a:t>
            </a:r>
            <a:r>
              <a:rPr sz="2100" spc="-10" dirty="0">
                <a:latin typeface="Times New Roman"/>
                <a:cs typeface="Times New Roman"/>
              </a:rPr>
              <a:t>учебному </a:t>
            </a:r>
            <a:r>
              <a:rPr sz="2100" dirty="0">
                <a:latin typeface="Times New Roman"/>
                <a:cs typeface="Times New Roman"/>
              </a:rPr>
              <a:t>предмету</a:t>
            </a:r>
            <a:r>
              <a:rPr sz="2100" spc="13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осуществляется</a:t>
            </a:r>
            <a:r>
              <a:rPr sz="2100" spc="1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1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течение</a:t>
            </a:r>
            <a:r>
              <a:rPr sz="2100" spc="13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одного</a:t>
            </a:r>
            <a:r>
              <a:rPr sz="2100" spc="1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рабочего</a:t>
            </a:r>
            <a:r>
              <a:rPr sz="2100" spc="1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дня</a:t>
            </a:r>
            <a:r>
              <a:rPr sz="2100" spc="13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со </a:t>
            </a:r>
            <a:r>
              <a:rPr sz="2100" dirty="0">
                <a:latin typeface="Times New Roman"/>
                <a:cs typeface="Times New Roman"/>
              </a:rPr>
              <a:t>дня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их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передачи</a:t>
            </a:r>
            <a:r>
              <a:rPr sz="2100" spc="-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в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образовательные</a:t>
            </a:r>
            <a:r>
              <a:rPr sz="2100" spc="-3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организации.</a:t>
            </a:r>
            <a:endParaRPr sz="2100">
              <a:latin typeface="Times New Roman"/>
              <a:cs typeface="Times New Roman"/>
            </a:endParaRPr>
          </a:p>
          <a:p>
            <a:pPr marL="527685" marR="6985" indent="-515620" algn="just">
              <a:lnSpc>
                <a:spcPts val="2270"/>
              </a:lnSpc>
              <a:spcBef>
                <a:spcPts val="1045"/>
              </a:spcBef>
              <a:buAutoNum type="arabicPeriod" startAt="13"/>
              <a:tabLst>
                <a:tab pos="527685" algn="l"/>
              </a:tabLst>
            </a:pPr>
            <a:r>
              <a:rPr sz="2100" dirty="0">
                <a:latin typeface="Times New Roman"/>
                <a:cs typeface="Times New Roman"/>
              </a:rPr>
              <a:t>Результаты</a:t>
            </a:r>
            <a:r>
              <a:rPr sz="2100" spc="50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ЕГЭ</a:t>
            </a:r>
            <a:r>
              <a:rPr sz="2100" spc="51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</a:t>
            </a:r>
            <a:r>
              <a:rPr sz="2100" spc="50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приеме</a:t>
            </a:r>
            <a:r>
              <a:rPr sz="2100" spc="52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на</a:t>
            </a:r>
            <a:r>
              <a:rPr sz="2100" spc="484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обучение</a:t>
            </a:r>
            <a:r>
              <a:rPr sz="2100" spc="509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по</a:t>
            </a:r>
            <a:r>
              <a:rPr sz="2100" spc="50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программам </a:t>
            </a:r>
            <a:r>
              <a:rPr sz="2100" dirty="0">
                <a:latin typeface="Times New Roman"/>
                <a:cs typeface="Times New Roman"/>
              </a:rPr>
              <a:t>бакалавриата</a:t>
            </a:r>
            <a:r>
              <a:rPr sz="2100" spc="44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и</a:t>
            </a:r>
            <a:r>
              <a:rPr sz="2100" spc="44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программам</a:t>
            </a:r>
            <a:r>
              <a:rPr sz="2100" spc="45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специалитета</a:t>
            </a:r>
            <a:r>
              <a:rPr sz="2100" spc="44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Times New Roman"/>
                <a:cs typeface="Times New Roman"/>
              </a:rPr>
              <a:t>действительны </a:t>
            </a:r>
            <a:r>
              <a:rPr sz="2100" b="1" dirty="0">
                <a:latin typeface="Times New Roman"/>
                <a:cs typeface="Times New Roman"/>
              </a:rPr>
              <a:t>четыре</a:t>
            </a:r>
            <a:r>
              <a:rPr sz="2100" b="1" spc="229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года,</a:t>
            </a:r>
            <a:r>
              <a:rPr sz="2100" b="1" spc="229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следующих</a:t>
            </a:r>
            <a:r>
              <a:rPr sz="2100" b="1" spc="229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за</a:t>
            </a:r>
            <a:r>
              <a:rPr sz="2100" b="1" spc="23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годом</a:t>
            </a:r>
            <a:r>
              <a:rPr sz="2100" b="1" spc="225" dirty="0">
                <a:latin typeface="Times New Roman"/>
                <a:cs typeface="Times New Roman"/>
              </a:rPr>
              <a:t>  </a:t>
            </a:r>
            <a:r>
              <a:rPr sz="2100" b="1" dirty="0">
                <a:latin typeface="Times New Roman"/>
                <a:cs typeface="Times New Roman"/>
              </a:rPr>
              <a:t>получения</a:t>
            </a:r>
            <a:r>
              <a:rPr sz="2100" b="1" spc="225" dirty="0">
                <a:latin typeface="Times New Roman"/>
                <a:cs typeface="Times New Roman"/>
              </a:rPr>
              <a:t>  </a:t>
            </a:r>
            <a:r>
              <a:rPr sz="2100" b="1" spc="-10" dirty="0">
                <a:latin typeface="Times New Roman"/>
                <a:cs typeface="Times New Roman"/>
              </a:rPr>
              <a:t>таких результатов.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1700</Words>
  <Application>Microsoft Office PowerPoint</Application>
  <PresentationFormat>Экран (4:3)</PresentationFormat>
  <Paragraphs>198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 MT</vt:lpstr>
      <vt:lpstr>Times New Roman</vt:lpstr>
      <vt:lpstr>Office Theme</vt:lpstr>
      <vt:lpstr>ГОСУДАРСТВЕННАЯ ИТОГОВАЯ АТТЕСТАЦИЯ (ГИА)</vt:lpstr>
      <vt:lpstr>Итоговое сочинение</vt:lpstr>
      <vt:lpstr>Порядок проведения ГИА</vt:lpstr>
      <vt:lpstr>Порядок проведения ГИА</vt:lpstr>
      <vt:lpstr>Порядок проведения ГИА</vt:lpstr>
      <vt:lpstr>Порядок проведения ГИА</vt:lpstr>
      <vt:lpstr>Порядок проведения ГИА</vt:lpstr>
      <vt:lpstr>Порядок проведения ГИА</vt:lpstr>
      <vt:lpstr>Результаты ГИА</vt:lpstr>
      <vt:lpstr>Результаты ГИА</vt:lpstr>
      <vt:lpstr>Результаты ГИА</vt:lpstr>
      <vt:lpstr>Результаты ГИА</vt:lpstr>
      <vt:lpstr>Апелляции</vt:lpstr>
      <vt:lpstr>Апелляция о нарушении установленного Порядка проведения ГИА</vt:lpstr>
      <vt:lpstr>Апелляция о несогласии с выставленными баллами</vt:lpstr>
      <vt:lpstr>Апелляции</vt:lpstr>
      <vt:lpstr>Продолжительность проведения ЕГЭ</vt:lpstr>
      <vt:lpstr>Перечень средств, разрешенных к использованию на ЕГЭ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Zav</cp:lastModifiedBy>
  <cp:revision>4</cp:revision>
  <dcterms:created xsi:type="dcterms:W3CDTF">2025-10-09T07:44:38Z</dcterms:created>
  <dcterms:modified xsi:type="dcterms:W3CDTF">2025-10-09T08:20:53Z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2025-10-09T00:00:00Z</vt:filetime>
  </property>
  <property fmtid="{D5CDD505-2E9C-101B-9397-08002B2CF9AE}" pid="5" name="Producer">
    <vt:lpwstr>Microsoft® PowerPoint® 2016</vt:lpwstr>
  </property>
</Properties>
</file>